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61" r:id="rId5"/>
    <p:sldId id="268" r:id="rId6"/>
    <p:sldId id="2299" r:id="rId7"/>
    <p:sldId id="11072" r:id="rId8"/>
    <p:sldId id="2384" r:id="rId9"/>
    <p:sldId id="2385" r:id="rId10"/>
    <p:sldId id="2147479905" r:id="rId11"/>
    <p:sldId id="2622" r:id="rId12"/>
    <p:sldId id="2624" r:id="rId13"/>
    <p:sldId id="2147479979" r:id="rId14"/>
    <p:sldId id="2147479921" r:id="rId15"/>
    <p:sldId id="273" r:id="rId16"/>
    <p:sldId id="258" r:id="rId17"/>
    <p:sldId id="274" r:id="rId18"/>
    <p:sldId id="260" r:id="rId19"/>
    <p:sldId id="259" r:id="rId20"/>
    <p:sldId id="275" r:id="rId21"/>
    <p:sldId id="270" r:id="rId22"/>
    <p:sldId id="276" r:id="rId23"/>
    <p:sldId id="264" r:id="rId24"/>
    <p:sldId id="277" r:id="rId25"/>
    <p:sldId id="266" r:id="rId26"/>
    <p:sldId id="27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CC"/>
    <a:srgbClr val="F26823"/>
    <a:srgbClr val="0C4962"/>
    <a:srgbClr val="006699"/>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05C49B-3C7A-4AF4-85CC-677A397E278D}" v="8" dt="2024-07-31T19:57:46.783"/>
  </p1510:revLst>
</p1510:revInfo>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73" autoAdjust="0"/>
  </p:normalViewPr>
  <p:slideViewPr>
    <p:cSldViewPr snapToGrid="0">
      <p:cViewPr varScale="1">
        <p:scale>
          <a:sx n="96" d="100"/>
          <a:sy n="96" d="100"/>
        </p:scale>
        <p:origin x="56" y="72"/>
      </p:cViewPr>
      <p:guideLst/>
    </p:cSldViewPr>
  </p:slideViewPr>
  <p:outlineViewPr>
    <p:cViewPr>
      <p:scale>
        <a:sx n="33" d="100"/>
        <a:sy n="33" d="100"/>
      </p:scale>
      <p:origin x="0" y="-1722"/>
    </p:cViewPr>
  </p:outlineViewPr>
  <p:notesTextViewPr>
    <p:cViewPr>
      <p:scale>
        <a:sx n="3" d="2"/>
        <a:sy n="3" d="2"/>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en-US" dirty="0"/>
              <a:t>Membership Growth |</a:t>
            </a:r>
            <a:r>
              <a:rPr lang="en-US" baseline="0" dirty="0"/>
              <a:t> Historical View</a:t>
            </a:r>
            <a:endParaRPr lang="en-US" dirty="0"/>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Pt>
            <c:idx val="0"/>
            <c:invertIfNegative val="0"/>
            <c:bubble3D val="0"/>
            <c:spPr>
              <a:solidFill>
                <a:schemeClr val="accent6"/>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21-4B7B-4FF0-9551-9798D369B81F}"/>
              </c:ext>
            </c:extLst>
          </c:dPt>
          <c:dPt>
            <c:idx val="2"/>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1F-4B7B-4FF0-9551-9798D369B81F}"/>
              </c:ext>
            </c:extLst>
          </c:dPt>
          <c:dPt>
            <c:idx val="7"/>
            <c:invertIfNegative val="0"/>
            <c:bubble3D val="0"/>
            <c:spPr>
              <a:solidFill>
                <a:schemeClr val="accent6"/>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20-4B7B-4FF0-9551-9798D369B81F}"/>
              </c:ext>
            </c:extLst>
          </c:dPt>
          <c:dPt>
            <c:idx val="13"/>
            <c:invertIfNegative val="0"/>
            <c:bubble3D val="0"/>
            <c:spPr>
              <a:solidFill>
                <a:srgbClr val="FF0000"/>
              </a:soli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1E-4B7B-4FF0-9551-9798D369B81F}"/>
              </c:ext>
            </c:extLst>
          </c:dPt>
          <c:cat>
            <c:numRef>
              <c:f>Sheet1!$A$2:$A$16</c:f>
              <c:numCache>
                <c:formatCode>General</c:formatCode>
                <c:ptCount val="15"/>
                <c:pt idx="0">
                  <c:v>2023</c:v>
                </c:pt>
                <c:pt idx="1">
                  <c:v>2022</c:v>
                </c:pt>
                <c:pt idx="2">
                  <c:v>2021</c:v>
                </c:pt>
                <c:pt idx="3">
                  <c:v>2020</c:v>
                </c:pt>
                <c:pt idx="4">
                  <c:v>2019</c:v>
                </c:pt>
                <c:pt idx="5">
                  <c:v>2018</c:v>
                </c:pt>
                <c:pt idx="6">
                  <c:v>2017</c:v>
                </c:pt>
                <c:pt idx="7">
                  <c:v>2016</c:v>
                </c:pt>
                <c:pt idx="8">
                  <c:v>2015</c:v>
                </c:pt>
                <c:pt idx="9">
                  <c:v>2014</c:v>
                </c:pt>
                <c:pt idx="10">
                  <c:v>2013</c:v>
                </c:pt>
                <c:pt idx="11">
                  <c:v>2012</c:v>
                </c:pt>
                <c:pt idx="12">
                  <c:v>2011</c:v>
                </c:pt>
                <c:pt idx="13">
                  <c:v>2010</c:v>
                </c:pt>
                <c:pt idx="14">
                  <c:v>2009</c:v>
                </c:pt>
              </c:numCache>
            </c:numRef>
          </c:cat>
          <c:val>
            <c:numRef>
              <c:f>Sheet1!$B$2:$B$16</c:f>
              <c:numCache>
                <c:formatCode>0%</c:formatCode>
                <c:ptCount val="15"/>
                <c:pt idx="0">
                  <c:v>0.49</c:v>
                </c:pt>
                <c:pt idx="1">
                  <c:v>0.38</c:v>
                </c:pt>
                <c:pt idx="2">
                  <c:v>0.26</c:v>
                </c:pt>
                <c:pt idx="3">
                  <c:v>0.42</c:v>
                </c:pt>
                <c:pt idx="4">
                  <c:v>0.45</c:v>
                </c:pt>
                <c:pt idx="5">
                  <c:v>0.48</c:v>
                </c:pt>
                <c:pt idx="6">
                  <c:v>0.46</c:v>
                </c:pt>
                <c:pt idx="7">
                  <c:v>0.49</c:v>
                </c:pt>
                <c:pt idx="8">
                  <c:v>0.46</c:v>
                </c:pt>
                <c:pt idx="9">
                  <c:v>0.53</c:v>
                </c:pt>
                <c:pt idx="10">
                  <c:v>0.52</c:v>
                </c:pt>
                <c:pt idx="11">
                  <c:v>0.52</c:v>
                </c:pt>
                <c:pt idx="12">
                  <c:v>0.49</c:v>
                </c:pt>
                <c:pt idx="13">
                  <c:v>0.36</c:v>
                </c:pt>
                <c:pt idx="14">
                  <c:v>0.45</c:v>
                </c:pt>
              </c:numCache>
            </c:numRef>
          </c:val>
          <c:extLst>
            <c:ext xmlns:c16="http://schemas.microsoft.com/office/drawing/2014/chart" uri="{C3380CC4-5D6E-409C-BE32-E72D297353CC}">
              <c16:uniqueId val="{00000000-4B7B-4FF0-9551-9798D369B81F}"/>
            </c:ext>
          </c:extLst>
        </c:ser>
        <c:dLbls>
          <c:showLegendKey val="0"/>
          <c:showVal val="0"/>
          <c:showCatName val="0"/>
          <c:showSerName val="0"/>
          <c:showPercent val="0"/>
          <c:showBubbleSize val="0"/>
        </c:dLbls>
        <c:gapWidth val="115"/>
        <c:overlap val="-20"/>
        <c:axId val="943990112"/>
        <c:axId val="1360052752"/>
      </c:barChart>
      <c:catAx>
        <c:axId val="943990112"/>
        <c:scaling>
          <c:orientation val="minMax"/>
        </c:scaling>
        <c:delete val="0"/>
        <c:axPos val="l"/>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360052752"/>
        <c:crosses val="autoZero"/>
        <c:auto val="1"/>
        <c:lblAlgn val="ctr"/>
        <c:lblOffset val="100"/>
        <c:noMultiLvlLbl val="0"/>
      </c:catAx>
      <c:valAx>
        <c:axId val="136005275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9439901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8F8064-1A80-4DFA-8754-3CE67D6655D2}" type="datetimeFigureOut">
              <a:rPr lang="en-US" smtClean="0"/>
              <a:t>8/19/2024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6D515B-DB26-4810-B8E9-2845EC6A3465}" type="slidenum">
              <a:rPr lang="en-US" smtClean="0"/>
              <a:t>‹#›</a:t>
            </a:fld>
            <a:endParaRPr lang="en-US"/>
          </a:p>
        </p:txBody>
      </p:sp>
    </p:spTree>
    <p:extLst>
      <p:ext uri="{BB962C8B-B14F-4D97-AF65-F5344CB8AC3E}">
        <p14:creationId xmlns:p14="http://schemas.microsoft.com/office/powerpoint/2010/main" val="390458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30238"/>
            <a:ext cx="5486400" cy="3086100"/>
          </a:xfrm>
        </p:spPr>
      </p:sp>
      <p:sp>
        <p:nvSpPr>
          <p:cNvPr id="3" name="Notes Placeholder 2"/>
          <p:cNvSpPr>
            <a:spLocks noGrp="1"/>
          </p:cNvSpPr>
          <p:nvPr>
            <p:ph type="body" idx="1"/>
          </p:nvPr>
        </p:nvSpPr>
        <p:spPr>
          <a:xfrm>
            <a:off x="685800" y="3902917"/>
            <a:ext cx="5486400" cy="4782296"/>
          </a:xfrm>
        </p:spPr>
        <p:txBody>
          <a:bodyPr/>
          <a:lstStyle/>
          <a:p>
            <a:r>
              <a:rPr lang="en-US" sz="1400" dirty="0"/>
              <a:t>Earlier, Ryan introduced you to our overall Membership Model and the components that make it complete.  Knowing your Who is important because at each phase, depending upon your who, your actions need to differ.  Your members and prospects all have multiple milestones in their life where they have specific concerns that your association can answer for them.  Knowing who these individuals are and what their issues are helps inform how associations can step up to meet their needs at various stages of life.  And we’ve found that just like the lifecycle issues of these individuals, how your association interacts with each generation varies at each stage of the membership cycle.   These stages are Becoming Aware of the Association, Recruiting of New Members, Engaging members, how members renew their membership and how associations navigate the reinstatement process.  In this session, we’re going to focus on how AMBA and some of your peers start to make prospective members aware of your association and what their purpose is.  Then we’ll dive deeper into successful recruiting strategies for each generation.  We’ll break the engagement conversation into two sections and show how some associations are engaging their members in different and specific ways to meet the needs of each of their member segments.  For purposes of our conversation today, I want to focus on 3 “Who’s” and explore what their needs are in each of these first 3 components.   These 3 Who’s are </a:t>
            </a:r>
            <a:r>
              <a:rPr lang="en-US" sz="1400" dirty="0" err="1"/>
              <a:t>Millenials</a:t>
            </a:r>
            <a:r>
              <a:rPr lang="en-US" sz="1400" dirty="0"/>
              <a:t>, Gen X, and Milestone Baby Boomers</a:t>
            </a:r>
            <a:r>
              <a:rPr lang="en-US"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0F2FC6-8E1B-48C6-A2A3-4614CFF2971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2305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02447BB-C210-4507-B507-315DCC614FB3}" type="slidenum">
              <a:rPr lang="en-US" smtClean="0"/>
              <a:t>5</a:t>
            </a:fld>
            <a:endParaRPr lang="en-US"/>
          </a:p>
        </p:txBody>
      </p:sp>
    </p:spTree>
    <p:extLst>
      <p:ext uri="{BB962C8B-B14F-4D97-AF65-F5344CB8AC3E}">
        <p14:creationId xmlns:p14="http://schemas.microsoft.com/office/powerpoint/2010/main" val="905960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02447BB-C210-4507-B507-315DCC614FB3}" type="slidenum">
              <a:rPr lang="en-US" smtClean="0"/>
              <a:t>6</a:t>
            </a:fld>
            <a:endParaRPr lang="en-US"/>
          </a:p>
        </p:txBody>
      </p:sp>
    </p:spTree>
    <p:extLst>
      <p:ext uri="{BB962C8B-B14F-4D97-AF65-F5344CB8AC3E}">
        <p14:creationId xmlns:p14="http://schemas.microsoft.com/office/powerpoint/2010/main" val="1825196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30238"/>
            <a:ext cx="5486400" cy="3086100"/>
          </a:xfrm>
        </p:spPr>
      </p:sp>
      <p:sp>
        <p:nvSpPr>
          <p:cNvPr id="3" name="Notes Placeholder 2"/>
          <p:cNvSpPr>
            <a:spLocks noGrp="1"/>
          </p:cNvSpPr>
          <p:nvPr>
            <p:ph type="body" idx="1"/>
          </p:nvPr>
        </p:nvSpPr>
        <p:spPr>
          <a:xfrm>
            <a:off x="685800" y="3902917"/>
            <a:ext cx="5486400" cy="4782296"/>
          </a:xfrm>
        </p:spPr>
        <p:txBody>
          <a:bodyPr/>
          <a:lstStyle/>
          <a:p>
            <a:r>
              <a:rPr lang="en-US" sz="1400" dirty="0"/>
              <a:t>Earlier, Ryan introduced you to our overall Membership Model and the components that make it complete.  Knowing your Who is important because at each phase, depending upon your who, your actions need to differ.  Your members and prospects all have multiple milestones in their life where they have specific concerns that your association can answer for them.  Knowing who these individuals are and what their issues are helps inform how associations can step up to meet their needs at various stages of life.  And we’ve found that just like the lifecycle issues of these individuals, how your association interacts with each generation varies at each stage of the membership cycle.   These stages are Becoming Aware of the Association, Recruiting of New Members, Engaging members, how members renew their membership and how associations navigate the reinstatement process.  In this session, we’re going to focus on how AMBA and some of your peers start to make prospective members aware of your association and what their purpose is.  Then we’ll dive deeper into successful recruiting strategies for each generation.  We’ll break the engagement conversation into two sections and show how some associations are engaging their members in different and specific ways to meet the needs of each of their member segments.  For purposes of our conversation today, I want to focus on 3 “Who’s” and explore what their needs are in each of these first 3 components.   These 3 Who’s are </a:t>
            </a:r>
            <a:r>
              <a:rPr lang="en-US" sz="1400" dirty="0" err="1"/>
              <a:t>Millenials</a:t>
            </a:r>
            <a:r>
              <a:rPr lang="en-US" sz="1400" dirty="0"/>
              <a:t>, Gen X, and Milestone Baby Boomers</a:t>
            </a:r>
            <a:r>
              <a:rPr lang="en-US"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0F2FC6-8E1B-48C6-A2A3-4614CFF2971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4654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Recent research has shown that 1) first year members have the highest attrition rate, 2) early, effective engagement is key to mitigating this new member attrition.  When a new member joins, they are most excited on that day, then the enthusiasm wanes over the next three months.  As we think through early engagement, those interactions might include a welcome letter or email, access to something exclusive like information or benefits, enrollment in something long term like insurance, a personal invitation to an event, connection with learning or other development that is a need by a member.</a:t>
            </a:r>
          </a:p>
          <a:p>
            <a:endParaRPr lang="en-US" dirty="0"/>
          </a:p>
        </p:txBody>
      </p:sp>
      <p:sp>
        <p:nvSpPr>
          <p:cNvPr id="4" name="Slide Number Placeholder 3"/>
          <p:cNvSpPr>
            <a:spLocks noGrp="1"/>
          </p:cNvSpPr>
          <p:nvPr>
            <p:ph type="sldNum" sz="quarter" idx="5"/>
          </p:nvPr>
        </p:nvSpPr>
        <p:spPr/>
        <p:txBody>
          <a:bodyPr/>
          <a:lstStyle/>
          <a:p>
            <a:fld id="{B852A14C-1309-44F2-BD60-7C2F587F1DE4}" type="slidenum">
              <a:rPr lang="en-US" smtClean="0"/>
              <a:t>8</a:t>
            </a:fld>
            <a:endParaRPr lang="en-US"/>
          </a:p>
        </p:txBody>
      </p:sp>
    </p:spTree>
    <p:extLst>
      <p:ext uri="{BB962C8B-B14F-4D97-AF65-F5344CB8AC3E}">
        <p14:creationId xmlns:p14="http://schemas.microsoft.com/office/powerpoint/2010/main" val="1650436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James - Strengthening &amp; Growing Memberships</a:t>
            </a:r>
          </a:p>
          <a:p>
            <a:endParaRPr lang="en-US" dirty="0"/>
          </a:p>
          <a:p>
            <a:endParaRPr lang="en-US" dirty="0"/>
          </a:p>
          <a:p>
            <a:r>
              <a:rPr lang="en-US" dirty="0"/>
              <a:t>Lack of Engagement leads the top three reasons for non-renewals, followed by Lack of Value and they just simply Forgot.</a:t>
            </a:r>
          </a:p>
          <a:p>
            <a:endParaRPr lang="en-US" dirty="0"/>
          </a:p>
          <a:p>
            <a:r>
              <a:rPr lang="en-US" dirty="0"/>
              <a:t>AMBA provides your association the tools you need to help address these issues.</a:t>
            </a:r>
          </a:p>
          <a:p>
            <a:endParaRPr lang="en-US" dirty="0"/>
          </a:p>
          <a:p>
            <a:r>
              <a:rPr lang="en-US" dirty="0"/>
              <a:t>We can help you </a:t>
            </a:r>
            <a:r>
              <a:rPr lang="en-US" b="1" dirty="0"/>
              <a:t>Increase Engagement</a:t>
            </a:r>
            <a:r>
              <a:rPr lang="en-US" dirty="0"/>
              <a:t>, </a:t>
            </a:r>
            <a:r>
              <a:rPr lang="en-US" b="1" dirty="0"/>
              <a:t>Increase Value </a:t>
            </a:r>
            <a:r>
              <a:rPr lang="en-US" dirty="0"/>
              <a:t>and </a:t>
            </a:r>
            <a:r>
              <a:rPr lang="en-US" b="1" dirty="0"/>
              <a:t>help tell your association story </a:t>
            </a:r>
            <a:r>
              <a:rPr lang="en-US" dirty="0"/>
              <a:t>so members don’t forget when it’s time to renew.</a:t>
            </a:r>
          </a:p>
          <a:p>
            <a:endParaRPr lang="en-US" dirty="0"/>
          </a:p>
        </p:txBody>
      </p:sp>
      <p:sp>
        <p:nvSpPr>
          <p:cNvPr id="4" name="Slide Number Placeholder 3"/>
          <p:cNvSpPr>
            <a:spLocks noGrp="1"/>
          </p:cNvSpPr>
          <p:nvPr>
            <p:ph type="sldNum" sz="quarter" idx="5"/>
          </p:nvPr>
        </p:nvSpPr>
        <p:spPr/>
        <p:txBody>
          <a:bodyPr/>
          <a:lstStyle/>
          <a:p>
            <a:fld id="{346D515B-DB26-4810-B8E9-2845EC6A3465}" type="slidenum">
              <a:rPr lang="en-US" smtClean="0"/>
              <a:t>10</a:t>
            </a:fld>
            <a:endParaRPr lang="en-US"/>
          </a:p>
        </p:txBody>
      </p:sp>
    </p:spTree>
    <p:extLst>
      <p:ext uri="{BB962C8B-B14F-4D97-AF65-F5344CB8AC3E}">
        <p14:creationId xmlns:p14="http://schemas.microsoft.com/office/powerpoint/2010/main" val="2917446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K: If you are engaged in this presentation, then you have a high level of enthusiasm for PET.  Chances are, you could go on for HOURS about all the great things about the association.  But can you sum it up in just a few sentences?</a:t>
            </a:r>
          </a:p>
          <a:p>
            <a:endParaRPr lang="en-US" dirty="0"/>
          </a:p>
        </p:txBody>
      </p:sp>
      <p:sp>
        <p:nvSpPr>
          <p:cNvPr id="4" name="Slide Number Placeholder 3"/>
          <p:cNvSpPr>
            <a:spLocks noGrp="1"/>
          </p:cNvSpPr>
          <p:nvPr>
            <p:ph type="sldNum" sz="quarter" idx="5"/>
          </p:nvPr>
        </p:nvSpPr>
        <p:spPr/>
        <p:txBody>
          <a:bodyPr/>
          <a:lstStyle/>
          <a:p>
            <a:fld id="{346D515B-DB26-4810-B8E9-2845EC6A3465}" type="slidenum">
              <a:rPr lang="en-US" smtClean="0"/>
              <a:t>12</a:t>
            </a:fld>
            <a:endParaRPr lang="en-US"/>
          </a:p>
        </p:txBody>
      </p:sp>
    </p:spTree>
    <p:extLst>
      <p:ext uri="{BB962C8B-B14F-4D97-AF65-F5344CB8AC3E}">
        <p14:creationId xmlns:p14="http://schemas.microsoft.com/office/powerpoint/2010/main" val="3077565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 Most educators enroll because of our professional benefits: if something happens with a student, with a parent, or with a principal, we are the ones that help you navigate that situation.  What educators LOVE about the association is the non-partisan advocacy from the capital to the classroom, the continuing education, the professional network, and the extensive personal discounts and benefits.</a:t>
            </a:r>
          </a:p>
          <a:p>
            <a:endParaRPr lang="en-US" dirty="0"/>
          </a:p>
          <a:p>
            <a:r>
              <a:rPr lang="en-US" dirty="0"/>
              <a:t>This sample statement explains the professional liability, legal, and employment rights in a positive/non-combative tone.  It also touches on the other value propositions of PET: advocacy, in-service credits, network of professionals, shopping/traveling/insurance discount and benefits that all you to recoup your dues.</a:t>
            </a:r>
          </a:p>
          <a:p>
            <a:endParaRPr lang="en-US" dirty="0"/>
          </a:p>
          <a:p>
            <a:r>
              <a:rPr lang="en-US" dirty="0"/>
              <a:t>K: Of course, you should use your own words and make the sentiment sound genuine.  But it is important to incorporate all the reasons to join in just a few words. You may have joined because of low cost professional liability, but another teacher may be interested in the online learning portal– you never know what will attract a new member.  We will cover more on this in a moment.</a:t>
            </a:r>
          </a:p>
        </p:txBody>
      </p:sp>
      <p:sp>
        <p:nvSpPr>
          <p:cNvPr id="4" name="Slide Number Placeholder 3"/>
          <p:cNvSpPr>
            <a:spLocks noGrp="1"/>
          </p:cNvSpPr>
          <p:nvPr>
            <p:ph type="sldNum" sz="quarter" idx="10"/>
          </p:nvPr>
        </p:nvSpPr>
        <p:spPr/>
        <p:txBody>
          <a:bodyPr/>
          <a:lstStyle/>
          <a:p>
            <a:fld id="{48FFC29B-B9E8-44C0-88B7-93234964C7C6}" type="slidenum">
              <a:rPr lang="en-US" smtClean="0"/>
              <a:t>13</a:t>
            </a:fld>
            <a:endParaRPr lang="en-US"/>
          </a:p>
        </p:txBody>
      </p:sp>
    </p:spTree>
    <p:extLst>
      <p:ext uri="{BB962C8B-B14F-4D97-AF65-F5344CB8AC3E}">
        <p14:creationId xmlns:p14="http://schemas.microsoft.com/office/powerpoint/2010/main" val="31007755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 For young educators who have just graduated from college, they may feel impervious to litigation… or they feel confident the school system will provide all their in-service credits. </a:t>
            </a:r>
          </a:p>
          <a:p>
            <a:endParaRPr lang="en-US" dirty="0"/>
          </a:p>
          <a:p>
            <a:r>
              <a:rPr lang="en-US" dirty="0"/>
              <a:t>B: Our newest members have told us through focus groups what attracted them to Professional Educators of Tennessee.  It might surprise you to see what they look for in an organization…</a:t>
            </a:r>
          </a:p>
          <a:p>
            <a:endParaRPr lang="en-US" dirty="0"/>
          </a:p>
        </p:txBody>
      </p:sp>
      <p:sp>
        <p:nvSpPr>
          <p:cNvPr id="4" name="Slide Number Placeholder 3"/>
          <p:cNvSpPr>
            <a:spLocks noGrp="1"/>
          </p:cNvSpPr>
          <p:nvPr>
            <p:ph type="sldNum" sz="quarter" idx="5"/>
          </p:nvPr>
        </p:nvSpPr>
        <p:spPr/>
        <p:txBody>
          <a:bodyPr/>
          <a:lstStyle/>
          <a:p>
            <a:fld id="{346D515B-DB26-4810-B8E9-2845EC6A3465}" type="slidenum">
              <a:rPr lang="en-US" smtClean="0"/>
              <a:t>14</a:t>
            </a:fld>
            <a:endParaRPr lang="en-US"/>
          </a:p>
        </p:txBody>
      </p:sp>
    </p:spTree>
    <p:extLst>
      <p:ext uri="{BB962C8B-B14F-4D97-AF65-F5344CB8AC3E}">
        <p14:creationId xmlns:p14="http://schemas.microsoft.com/office/powerpoint/2010/main" val="1649466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 For young educators who have just graduated from college, they may feel impervious to litigation… or they feel confident the school system will provide all their in-service credits. </a:t>
            </a:r>
          </a:p>
          <a:p>
            <a:endParaRPr lang="en-US" dirty="0"/>
          </a:p>
          <a:p>
            <a:r>
              <a:rPr lang="en-US" dirty="0"/>
              <a:t>B: Our newest members have told us through focus groups what attracted them to Professional Educators of Tennessee.  It might surprise you to see what they look for in an organization…</a:t>
            </a:r>
          </a:p>
        </p:txBody>
      </p:sp>
      <p:sp>
        <p:nvSpPr>
          <p:cNvPr id="4" name="Slide Number Placeholder 3"/>
          <p:cNvSpPr>
            <a:spLocks noGrp="1"/>
          </p:cNvSpPr>
          <p:nvPr>
            <p:ph type="sldNum" sz="quarter" idx="10"/>
          </p:nvPr>
        </p:nvSpPr>
        <p:spPr/>
        <p:txBody>
          <a:bodyPr/>
          <a:lstStyle/>
          <a:p>
            <a:fld id="{48FFC29B-B9E8-44C0-88B7-93234964C7C6}" type="slidenum">
              <a:rPr lang="en-US" smtClean="0"/>
              <a:t>15</a:t>
            </a:fld>
            <a:endParaRPr lang="en-US"/>
          </a:p>
        </p:txBody>
      </p:sp>
    </p:spTree>
    <p:extLst>
      <p:ext uri="{BB962C8B-B14F-4D97-AF65-F5344CB8AC3E}">
        <p14:creationId xmlns:p14="http://schemas.microsoft.com/office/powerpoint/2010/main" val="3793195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 At age 23, some teachers are still on their parents’ insurance, they are the surest they will ever be that they are about to make a positive difference for children and be change agent in their communities.  Liability, Legal, Lawsuits, Bail Bonds… may fall on deaf ears. </a:t>
            </a:r>
          </a:p>
          <a:p>
            <a:endParaRPr lang="en-US" dirty="0"/>
          </a:p>
          <a:p>
            <a:r>
              <a:rPr lang="en-US" dirty="0"/>
              <a:t>The </a:t>
            </a:r>
            <a:r>
              <a:rPr lang="en-US" dirty="0" err="1"/>
              <a:t>Millenial</a:t>
            </a:r>
            <a:r>
              <a:rPr lang="en-US" dirty="0"/>
              <a:t> Generation needs to know that everything is online.  That their voice matters. This is something they can put on their resume.  There are leadership roles available in the organization.</a:t>
            </a:r>
          </a:p>
          <a:p>
            <a:endParaRPr lang="en-US" dirty="0"/>
          </a:p>
          <a:p>
            <a:endParaRPr lang="en-US" dirty="0"/>
          </a:p>
        </p:txBody>
      </p:sp>
      <p:sp>
        <p:nvSpPr>
          <p:cNvPr id="4" name="Slide Number Placeholder 3"/>
          <p:cNvSpPr>
            <a:spLocks noGrp="1"/>
          </p:cNvSpPr>
          <p:nvPr>
            <p:ph type="sldNum" sz="quarter" idx="10"/>
          </p:nvPr>
        </p:nvSpPr>
        <p:spPr/>
        <p:txBody>
          <a:bodyPr/>
          <a:lstStyle/>
          <a:p>
            <a:fld id="{48FFC29B-B9E8-44C0-88B7-93234964C7C6}" type="slidenum">
              <a:rPr lang="en-US" smtClean="0"/>
              <a:t>16</a:t>
            </a:fld>
            <a:endParaRPr lang="en-US"/>
          </a:p>
        </p:txBody>
      </p:sp>
    </p:spTree>
    <p:extLst>
      <p:ext uri="{BB962C8B-B14F-4D97-AF65-F5344CB8AC3E}">
        <p14:creationId xmlns:p14="http://schemas.microsoft.com/office/powerpoint/2010/main" val="2120818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 Like we mentioned earlier, there are many reasons educators join associations.  With as many emails, meetings, additional layers of responsibility– sometimes our message gets lost in the sea of information.</a:t>
            </a:r>
          </a:p>
          <a:p>
            <a:endParaRPr lang="en-US" dirty="0"/>
          </a:p>
        </p:txBody>
      </p:sp>
      <p:sp>
        <p:nvSpPr>
          <p:cNvPr id="4" name="Slide Number Placeholder 3"/>
          <p:cNvSpPr>
            <a:spLocks noGrp="1"/>
          </p:cNvSpPr>
          <p:nvPr>
            <p:ph type="sldNum" sz="quarter" idx="5"/>
          </p:nvPr>
        </p:nvSpPr>
        <p:spPr/>
        <p:txBody>
          <a:bodyPr/>
          <a:lstStyle/>
          <a:p>
            <a:fld id="{346D515B-DB26-4810-B8E9-2845EC6A3465}" type="slidenum">
              <a:rPr lang="en-US" smtClean="0"/>
              <a:t>17</a:t>
            </a:fld>
            <a:endParaRPr lang="en-US"/>
          </a:p>
        </p:txBody>
      </p:sp>
    </p:spTree>
    <p:extLst>
      <p:ext uri="{BB962C8B-B14F-4D97-AF65-F5344CB8AC3E}">
        <p14:creationId xmlns:p14="http://schemas.microsoft.com/office/powerpoint/2010/main" val="9247610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 We have had people join to get discounts on Disney vacations and for pet insurance.  We have administrators join just so they get all their TASL credits online.  Be sure to communicate ALL the reasons all the time for joining PET!</a:t>
            </a:r>
          </a:p>
          <a:p>
            <a:endParaRPr lang="en-US" dirty="0"/>
          </a:p>
          <a:p>
            <a:r>
              <a:rPr lang="en-US" dirty="0"/>
              <a:t>K: Coffee County Story</a:t>
            </a:r>
          </a:p>
          <a:p>
            <a:endParaRPr lang="en-US" dirty="0"/>
          </a:p>
          <a:p>
            <a:r>
              <a:rPr lang="en-US" dirty="0"/>
              <a:t>B: When the principal asks at the end of the faculty meeting, “Does anyone have anything else?”, raise your hand! When you see the TEA bulletin board in the teacher’s lounge, put PET info up next to it. Promote the conference this Spring. Promote the online learning portal ahead of an optional in-service day. Forward emails, print off articles that quote PET and put on lunch table.  Keep the message alive and in front of teachers…. Sometimes you have to say it </a:t>
            </a:r>
            <a:r>
              <a:rPr lang="en-US" b="1" dirty="0"/>
              <a:t>six </a:t>
            </a:r>
            <a:r>
              <a:rPr lang="en-US" dirty="0"/>
              <a:t>times before they hear it for the </a:t>
            </a:r>
            <a:r>
              <a:rPr lang="en-US" b="1" dirty="0"/>
              <a:t>first </a:t>
            </a:r>
            <a:r>
              <a:rPr lang="en-US" dirty="0"/>
              <a:t>time!</a:t>
            </a:r>
          </a:p>
          <a:p>
            <a:endParaRPr lang="en-US" dirty="0"/>
          </a:p>
          <a:p>
            <a:endParaRPr lang="en-US" dirty="0"/>
          </a:p>
        </p:txBody>
      </p:sp>
      <p:sp>
        <p:nvSpPr>
          <p:cNvPr id="4" name="Slide Number Placeholder 3"/>
          <p:cNvSpPr>
            <a:spLocks noGrp="1"/>
          </p:cNvSpPr>
          <p:nvPr>
            <p:ph type="sldNum" sz="quarter" idx="10"/>
          </p:nvPr>
        </p:nvSpPr>
        <p:spPr/>
        <p:txBody>
          <a:bodyPr/>
          <a:lstStyle/>
          <a:p>
            <a:fld id="{48FFC29B-B9E8-44C0-88B7-93234964C7C6}" type="slidenum">
              <a:rPr lang="en-US" smtClean="0"/>
              <a:t>18</a:t>
            </a:fld>
            <a:endParaRPr lang="en-US"/>
          </a:p>
        </p:txBody>
      </p:sp>
    </p:spTree>
    <p:extLst>
      <p:ext uri="{BB962C8B-B14F-4D97-AF65-F5344CB8AC3E}">
        <p14:creationId xmlns:p14="http://schemas.microsoft.com/office/powerpoint/2010/main" val="3559679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 Professional Educators of Tennessee is a non-profit organization that supports education in the state of Tennessee.  We are not a business trying to sell stuff.  Be sure you remind your principal and school leaders that our organization adds value to the school and we should be included in any new teacher orientation, faculty meetings, school newsletters.</a:t>
            </a:r>
          </a:p>
          <a:p>
            <a:endParaRPr lang="en-US" dirty="0"/>
          </a:p>
        </p:txBody>
      </p:sp>
      <p:sp>
        <p:nvSpPr>
          <p:cNvPr id="4" name="Slide Number Placeholder 3"/>
          <p:cNvSpPr>
            <a:spLocks noGrp="1"/>
          </p:cNvSpPr>
          <p:nvPr>
            <p:ph type="sldNum" sz="quarter" idx="5"/>
          </p:nvPr>
        </p:nvSpPr>
        <p:spPr/>
        <p:txBody>
          <a:bodyPr/>
          <a:lstStyle/>
          <a:p>
            <a:fld id="{346D515B-DB26-4810-B8E9-2845EC6A3465}" type="slidenum">
              <a:rPr lang="en-US" smtClean="0"/>
              <a:t>19</a:t>
            </a:fld>
            <a:endParaRPr lang="en-US"/>
          </a:p>
        </p:txBody>
      </p:sp>
    </p:spTree>
    <p:extLst>
      <p:ext uri="{BB962C8B-B14F-4D97-AF65-F5344CB8AC3E}">
        <p14:creationId xmlns:p14="http://schemas.microsoft.com/office/powerpoint/2010/main" val="23245091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 Here are just a few of the areas where we impact education.  </a:t>
            </a:r>
          </a:p>
          <a:p>
            <a:pPr marL="181240" indent="-181240" fontAlgn="base">
              <a:buFont typeface="Arial" panose="020B0604020202020204" pitchFamily="34" charset="0"/>
              <a:buChar char="•"/>
            </a:pPr>
            <a:r>
              <a:rPr lang="en-US" dirty="0"/>
              <a:t>Weekly communication with TN Department of Education</a:t>
            </a:r>
          </a:p>
          <a:p>
            <a:pPr marL="181240" indent="-181240" fontAlgn="base">
              <a:buFont typeface="Arial" panose="020B0604020202020204" pitchFamily="34" charset="0"/>
              <a:buChar char="•"/>
            </a:pPr>
            <a:r>
              <a:rPr lang="en-US" dirty="0"/>
              <a:t>In-Service Credits</a:t>
            </a:r>
          </a:p>
          <a:p>
            <a:pPr marL="181240" indent="-181240" fontAlgn="base">
              <a:buFont typeface="Arial" panose="020B0604020202020204" pitchFamily="34" charset="0"/>
              <a:buChar char="•"/>
            </a:pPr>
            <a:r>
              <a:rPr lang="en-US" dirty="0"/>
              <a:t>TASL Credits for Administrators</a:t>
            </a:r>
          </a:p>
          <a:p>
            <a:pPr marL="181240" indent="-181240" fontAlgn="base">
              <a:buFont typeface="Arial" panose="020B0604020202020204" pitchFamily="34" charset="0"/>
              <a:buChar char="•"/>
            </a:pPr>
            <a:r>
              <a:rPr lang="en-US" dirty="0"/>
              <a:t>Collaborative Conferencing Training</a:t>
            </a:r>
          </a:p>
          <a:p>
            <a:pPr marL="181240" indent="-181240" fontAlgn="base">
              <a:buFont typeface="Arial" panose="020B0604020202020204" pitchFamily="34" charset="0"/>
              <a:buChar char="•"/>
            </a:pPr>
            <a:r>
              <a:rPr lang="en-US" dirty="0"/>
              <a:t>Task force on testing</a:t>
            </a:r>
          </a:p>
          <a:p>
            <a:pPr marL="181240" indent="-181240" fontAlgn="base">
              <a:buFont typeface="Arial" panose="020B0604020202020204" pitchFamily="34" charset="0"/>
              <a:buChar char="•"/>
            </a:pPr>
            <a:r>
              <a:rPr lang="en-US" dirty="0"/>
              <a:t>Represent on TN Score Panel</a:t>
            </a:r>
          </a:p>
          <a:p>
            <a:pPr marL="181240" indent="-181240" fontAlgn="base">
              <a:buFont typeface="Arial" panose="020B0604020202020204" pitchFamily="34" charset="0"/>
              <a:buChar char="•"/>
            </a:pPr>
            <a:r>
              <a:rPr lang="en-US" dirty="0"/>
              <a:t>Pre-K/Kindergarten Portfolio Issue</a:t>
            </a:r>
          </a:p>
          <a:p>
            <a:pPr marL="181240" indent="-181240" fontAlgn="base">
              <a:buFont typeface="Arial" panose="020B0604020202020204" pitchFamily="34" charset="0"/>
              <a:buChar char="•"/>
            </a:pPr>
            <a:r>
              <a:rPr lang="en-US" dirty="0"/>
              <a:t>DonorsChoose.org projects</a:t>
            </a:r>
          </a:p>
          <a:p>
            <a:endParaRPr lang="en-US" dirty="0"/>
          </a:p>
          <a:p>
            <a:endParaRPr lang="en-US" dirty="0"/>
          </a:p>
          <a:p>
            <a:r>
              <a:rPr lang="en-US" dirty="0"/>
              <a:t>Remind current members how important it is to stay involved with the association.</a:t>
            </a:r>
          </a:p>
        </p:txBody>
      </p:sp>
      <p:sp>
        <p:nvSpPr>
          <p:cNvPr id="4" name="Slide Number Placeholder 3"/>
          <p:cNvSpPr>
            <a:spLocks noGrp="1"/>
          </p:cNvSpPr>
          <p:nvPr>
            <p:ph type="sldNum" sz="quarter" idx="10"/>
          </p:nvPr>
        </p:nvSpPr>
        <p:spPr/>
        <p:txBody>
          <a:bodyPr/>
          <a:lstStyle/>
          <a:p>
            <a:fld id="{48FFC29B-B9E8-44C0-88B7-93234964C7C6}" type="slidenum">
              <a:rPr lang="en-US" smtClean="0"/>
              <a:t>20</a:t>
            </a:fld>
            <a:endParaRPr lang="en-US"/>
          </a:p>
        </p:txBody>
      </p:sp>
    </p:spTree>
    <p:extLst>
      <p:ext uri="{BB962C8B-B14F-4D97-AF65-F5344CB8AC3E}">
        <p14:creationId xmlns:p14="http://schemas.microsoft.com/office/powerpoint/2010/main" val="360825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  I have </a:t>
            </a:r>
            <a:r>
              <a:rPr lang="en-US" dirty="0" err="1"/>
              <a:t>visted</a:t>
            </a:r>
            <a:r>
              <a:rPr lang="en-US" dirty="0"/>
              <a:t> hundred of schools in Tennessee on behalf of PET. I can tell you that over and over again I will have a teacher pop into the teachers’ lounge, look over her shoulder, and whisper: “I’m a member.”</a:t>
            </a:r>
          </a:p>
          <a:p>
            <a:endParaRPr lang="en-US" dirty="0"/>
          </a:p>
          <a:p>
            <a:r>
              <a:rPr lang="en-US" dirty="0"/>
              <a:t>I never know who is who in a school, so I don’t mind asking… Are you a member of a teacher organization?  The Union? Do you read the newsletter, go to the meetings, find any value?  Why don’t you try PET– it’s a fraction of the price and I love that it is non political and all my dues stay right here in Tennessee.  For $8 a month– what’s the risk?</a:t>
            </a:r>
          </a:p>
          <a:p>
            <a:endParaRPr lang="en-US" dirty="0"/>
          </a:p>
        </p:txBody>
      </p:sp>
      <p:sp>
        <p:nvSpPr>
          <p:cNvPr id="4" name="Slide Number Placeholder 3"/>
          <p:cNvSpPr>
            <a:spLocks noGrp="1"/>
          </p:cNvSpPr>
          <p:nvPr>
            <p:ph type="sldNum" sz="quarter" idx="5"/>
          </p:nvPr>
        </p:nvSpPr>
        <p:spPr/>
        <p:txBody>
          <a:bodyPr/>
          <a:lstStyle/>
          <a:p>
            <a:fld id="{346D515B-DB26-4810-B8E9-2845EC6A3465}" type="slidenum">
              <a:rPr lang="en-US" smtClean="0"/>
              <a:t>21</a:t>
            </a:fld>
            <a:endParaRPr lang="en-US"/>
          </a:p>
        </p:txBody>
      </p:sp>
    </p:spTree>
    <p:extLst>
      <p:ext uri="{BB962C8B-B14F-4D97-AF65-F5344CB8AC3E}">
        <p14:creationId xmlns:p14="http://schemas.microsoft.com/office/powerpoint/2010/main" val="41979823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407988"/>
            <a:ext cx="5759450" cy="3240087"/>
          </a:xfrm>
        </p:spPr>
      </p:sp>
      <p:sp>
        <p:nvSpPr>
          <p:cNvPr id="3" name="Notes Placeholder 2"/>
          <p:cNvSpPr>
            <a:spLocks noGrp="1"/>
          </p:cNvSpPr>
          <p:nvPr>
            <p:ph type="body" idx="1"/>
          </p:nvPr>
        </p:nvSpPr>
        <p:spPr>
          <a:xfrm>
            <a:off x="794631" y="3824242"/>
            <a:ext cx="5852160" cy="5223476"/>
          </a:xfrm>
        </p:spPr>
        <p:txBody>
          <a:bodyPr/>
          <a:lstStyle/>
          <a:p>
            <a:r>
              <a:rPr lang="en-US" dirty="0"/>
              <a:t>K: You chose the best association.  You made a great decision– Be proud of that decision.  Think about communicating the PET message from a position of caring, respect, and compassion.  If you invite a special ed teacher, or counselor, or coach– three educators who put themselves at higher risk for litigation– and they have decided to join nothing.  Ask again– not to be pushy, but because you truly care for her welfare.  If the other teacher doesn’t join PET for $8– does she win, is there a benefit to anyone?  NO!  Recruit members because it’s the right thing to do, its in their best interest!</a:t>
            </a:r>
          </a:p>
          <a:p>
            <a:endParaRPr lang="en-US" dirty="0"/>
          </a:p>
          <a:p>
            <a:r>
              <a:rPr lang="en-US" dirty="0"/>
              <a:t>B: When I talk to educators about joining PET and I hear, “I’ll think about it,” or “I can join online, right?” I assume that they are ready to sign up.  So I enroll them right there on the spot.  As soon as they turn the corner, there is something else to think about.  As soon as they log onto the computer, there are a million emails to distract them from visiting the PET site.  Good intentions are not helpful.  Assume that your influence and persuasion and the strength of PET are all good enough to make a decision right now.  She has never had to think about any other $8 decision before!</a:t>
            </a:r>
          </a:p>
          <a:p>
            <a:endParaRPr lang="en-US" dirty="0"/>
          </a:p>
          <a:p>
            <a:r>
              <a:rPr lang="en-US" dirty="0"/>
              <a:t>K: You already have all the skills we discussed today.  You manage the behavior of more than 20 students daily.  You motivate that child on the back row to participate.  You engage your class to learn.  You achieve your goals– and do so passionately.  This is a critical time for PET and we are asking for your help to share your enthusiasm, passion, and knowledge of the message of Professional Educators of Tennessee with your colleagues.</a:t>
            </a:r>
          </a:p>
          <a:p>
            <a:endParaRPr lang="en-US" dirty="0"/>
          </a:p>
        </p:txBody>
      </p:sp>
      <p:sp>
        <p:nvSpPr>
          <p:cNvPr id="4" name="Slide Number Placeholder 3"/>
          <p:cNvSpPr>
            <a:spLocks noGrp="1"/>
          </p:cNvSpPr>
          <p:nvPr>
            <p:ph type="sldNum" sz="quarter" idx="10"/>
          </p:nvPr>
        </p:nvSpPr>
        <p:spPr/>
        <p:txBody>
          <a:bodyPr/>
          <a:lstStyle/>
          <a:p>
            <a:fld id="{48FFC29B-B9E8-44C0-88B7-93234964C7C6}" type="slidenum">
              <a:rPr lang="en-US" smtClean="0"/>
              <a:t>22</a:t>
            </a:fld>
            <a:endParaRPr lang="en-US"/>
          </a:p>
        </p:txBody>
      </p:sp>
    </p:spTree>
    <p:extLst>
      <p:ext uri="{BB962C8B-B14F-4D97-AF65-F5344CB8AC3E}">
        <p14:creationId xmlns:p14="http://schemas.microsoft.com/office/powerpoint/2010/main" val="20859513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 Thank you for participating today.  The strength of the association is in numbers I appreciate you going above and beyond to be the voice of education in the state of Tennessee.  Contact me any time if you need help or resources.</a:t>
            </a:r>
          </a:p>
          <a:p>
            <a:endParaRPr lang="en-US" dirty="0"/>
          </a:p>
          <a:p>
            <a:r>
              <a:rPr lang="en-US" dirty="0"/>
              <a:t>B: It is my pleasure to help with membership and benefits of Professional Educators of Tennessee.  Thank you for everything you do– you do not hear that message nearly enough.  You are part of a great organization and I appreciate you sharing your enthusiasm with others!  Call us any time and have a great school year!</a:t>
            </a:r>
          </a:p>
          <a:p>
            <a:endParaRPr lang="en-US" dirty="0"/>
          </a:p>
        </p:txBody>
      </p:sp>
      <p:sp>
        <p:nvSpPr>
          <p:cNvPr id="4" name="Slide Number Placeholder 3"/>
          <p:cNvSpPr>
            <a:spLocks noGrp="1"/>
          </p:cNvSpPr>
          <p:nvPr>
            <p:ph type="sldNum" sz="quarter" idx="5"/>
          </p:nvPr>
        </p:nvSpPr>
        <p:spPr/>
        <p:txBody>
          <a:bodyPr/>
          <a:lstStyle/>
          <a:p>
            <a:fld id="{346D515B-DB26-4810-B8E9-2845EC6A3465}" type="slidenum">
              <a:rPr lang="en-US" smtClean="0"/>
              <a:t>23</a:t>
            </a:fld>
            <a:endParaRPr lang="en-US"/>
          </a:p>
        </p:txBody>
      </p:sp>
    </p:spTree>
    <p:extLst>
      <p:ext uri="{BB962C8B-B14F-4D97-AF65-F5344CB8AC3E}">
        <p14:creationId xmlns:p14="http://schemas.microsoft.com/office/powerpoint/2010/main" val="7458368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descr="A black and orange background&#10;&#10;Description automatically generated">
            <a:extLst>
              <a:ext uri="{FF2B5EF4-FFF2-40B4-BE49-F238E27FC236}">
                <a16:creationId xmlns:a16="http://schemas.microsoft.com/office/drawing/2014/main" id="{4169053E-B021-8683-0F84-5748ADE5B19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1999" cy="6954252"/>
          </a:xfrm>
          <a:prstGeom prst="rect">
            <a:avLst/>
          </a:prstGeom>
        </p:spPr>
      </p:pic>
      <p:sp>
        <p:nvSpPr>
          <p:cNvPr id="2" name="Title 1">
            <a:extLst>
              <a:ext uri="{FF2B5EF4-FFF2-40B4-BE49-F238E27FC236}">
                <a16:creationId xmlns:a16="http://schemas.microsoft.com/office/drawing/2014/main" id="{7A063C77-E2F8-CD3B-D35B-8DD73D535E2E}"/>
              </a:ext>
            </a:extLst>
          </p:cNvPr>
          <p:cNvSpPr>
            <a:spLocks noGrp="1"/>
          </p:cNvSpPr>
          <p:nvPr>
            <p:ph type="ctrTitle"/>
          </p:nvPr>
        </p:nvSpPr>
        <p:spPr>
          <a:xfrm>
            <a:off x="1608221" y="2133016"/>
            <a:ext cx="9144000" cy="2387600"/>
          </a:xfrm>
        </p:spPr>
        <p:txBody>
          <a:bodyPr anchor="ctr" anchorCtr="0">
            <a:normAutofit/>
          </a:bodyPr>
          <a:lstStyle>
            <a:lvl1pPr algn="ctr">
              <a:defRPr sz="6000" b="1">
                <a:solidFill>
                  <a:schemeClr val="bg1"/>
                </a:solidFill>
                <a:latin typeface="Montserrat" panose="00000500000000000000" pitchFamily="2" charset="0"/>
              </a:defRPr>
            </a:lvl1pPr>
          </a:lstStyle>
          <a:p>
            <a:r>
              <a:rPr lang="en-US" dirty="0"/>
              <a:t>Click to edit Master title style</a:t>
            </a:r>
          </a:p>
        </p:txBody>
      </p:sp>
      <p:sp>
        <p:nvSpPr>
          <p:cNvPr id="7" name="Rectangle 6">
            <a:extLst>
              <a:ext uri="{FF2B5EF4-FFF2-40B4-BE49-F238E27FC236}">
                <a16:creationId xmlns:a16="http://schemas.microsoft.com/office/drawing/2014/main" id="{0F3D6384-74D9-BE6E-1B5E-F6792EEFD905}"/>
              </a:ext>
            </a:extLst>
          </p:cNvPr>
          <p:cNvSpPr/>
          <p:nvPr userDrawn="1"/>
        </p:nvSpPr>
        <p:spPr>
          <a:xfrm>
            <a:off x="9648092" y="6355634"/>
            <a:ext cx="2543906" cy="598617"/>
          </a:xfrm>
          <a:custGeom>
            <a:avLst/>
            <a:gdLst>
              <a:gd name="connsiteX0" fmla="*/ 0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0 w 2729499"/>
              <a:gd name="connsiteY4" fmla="*/ 0 h 954144"/>
              <a:gd name="connsiteX0" fmla="*/ 369870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369870 w 2729499"/>
              <a:gd name="connsiteY4" fmla="*/ 0 h 954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9499" h="954144">
                <a:moveTo>
                  <a:pt x="369870" y="0"/>
                </a:moveTo>
                <a:lnTo>
                  <a:pt x="2729499" y="0"/>
                </a:lnTo>
                <a:lnTo>
                  <a:pt x="2729499" y="954144"/>
                </a:lnTo>
                <a:lnTo>
                  <a:pt x="0" y="954144"/>
                </a:lnTo>
                <a:lnTo>
                  <a:pt x="369870" y="0"/>
                </a:lnTo>
                <a:close/>
              </a:path>
            </a:pathLst>
          </a:custGeom>
          <a:solidFill>
            <a:schemeClr val="bg1"/>
          </a:solidFill>
          <a:ln>
            <a:noFill/>
          </a:ln>
          <a:effectLst>
            <a:outerShdw blurRad="50800" dist="127000" dir="16200000" rotWithShape="0">
              <a:prstClr val="black">
                <a:alpha val="2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lue and orange logo&#10;&#10;Description automatically generated">
            <a:extLst>
              <a:ext uri="{FF2B5EF4-FFF2-40B4-BE49-F238E27FC236}">
                <a16:creationId xmlns:a16="http://schemas.microsoft.com/office/drawing/2014/main" id="{50037C80-A028-E6DF-8C03-F563852AA7E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090408" y="6402527"/>
            <a:ext cx="1808516" cy="502365"/>
          </a:xfrm>
          <a:prstGeom prst="rect">
            <a:avLst/>
          </a:prstGeom>
        </p:spPr>
      </p:pic>
    </p:spTree>
    <p:extLst>
      <p:ext uri="{BB962C8B-B14F-4D97-AF65-F5344CB8AC3E}">
        <p14:creationId xmlns:p14="http://schemas.microsoft.com/office/powerpoint/2010/main" val="1388541990"/>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BF001-6F30-69E9-B1CD-B2D219A7A064}"/>
              </a:ext>
            </a:extLst>
          </p:cNvPr>
          <p:cNvSpPr>
            <a:spLocks noGrp="1"/>
          </p:cNvSpPr>
          <p:nvPr>
            <p:ph type="title"/>
          </p:nvPr>
        </p:nvSpPr>
        <p:spPr/>
        <p:txBody>
          <a:bodyPr>
            <a:normAutofit/>
          </a:bodyPr>
          <a:lstStyle>
            <a:lvl1pPr algn="ctr">
              <a:defRPr sz="3600" b="1">
                <a:solidFill>
                  <a:srgbClr val="0C4962"/>
                </a:solidFill>
                <a:latin typeface="Montserrat" panose="00000500000000000000" pitchFamily="2"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CBF22D2A-0477-23C7-2D76-5C49ACA453C8}"/>
              </a:ext>
            </a:extLst>
          </p:cNvPr>
          <p:cNvSpPr>
            <a:spLocks noGrp="1"/>
          </p:cNvSpPr>
          <p:nvPr>
            <p:ph idx="1"/>
          </p:nvPr>
        </p:nvSpPr>
        <p:spPr>
          <a:xfrm>
            <a:off x="838200" y="1825625"/>
            <a:ext cx="10515600" cy="4214228"/>
          </a:xfrm>
        </p:spPr>
        <p:txBody>
          <a:bodyPr/>
          <a:lstStyle>
            <a:lvl1pPr>
              <a:buClr>
                <a:srgbClr val="F26823"/>
              </a:buClr>
              <a:defRPr>
                <a:latin typeface="Aptos" panose="020B0004020202020204" pitchFamily="34" charset="0"/>
              </a:defRPr>
            </a:lvl1pPr>
            <a:lvl2pPr>
              <a:buClr>
                <a:srgbClr val="F26823"/>
              </a:buClr>
              <a:defRPr>
                <a:latin typeface="Aptos" panose="020B0004020202020204" pitchFamily="34" charset="0"/>
              </a:defRPr>
            </a:lvl2pPr>
            <a:lvl3pPr>
              <a:buClr>
                <a:srgbClr val="F26823"/>
              </a:buClr>
              <a:defRPr>
                <a:latin typeface="Aptos" panose="020B0004020202020204" pitchFamily="34" charset="0"/>
              </a:defRPr>
            </a:lvl3pPr>
            <a:lvl4pPr>
              <a:buClr>
                <a:srgbClr val="F26823"/>
              </a:buClr>
              <a:defRPr>
                <a:latin typeface="Aptos" panose="020B0004020202020204" pitchFamily="34" charset="0"/>
              </a:defRPr>
            </a:lvl4pPr>
            <a:lvl5pPr>
              <a:buClr>
                <a:srgbClr val="F26823"/>
              </a:buClr>
              <a:defRPr>
                <a:latin typeface="Aptos" panose="020B00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a:extLst>
              <a:ext uri="{FF2B5EF4-FFF2-40B4-BE49-F238E27FC236}">
                <a16:creationId xmlns:a16="http://schemas.microsoft.com/office/drawing/2014/main" id="{06F0C76C-F955-119F-F9B0-92D3994ED741}"/>
              </a:ext>
            </a:extLst>
          </p:cNvPr>
          <p:cNvGrpSpPr/>
          <p:nvPr userDrawn="1"/>
        </p:nvGrpSpPr>
        <p:grpSpPr>
          <a:xfrm>
            <a:off x="-1" y="6492874"/>
            <a:ext cx="12191999" cy="461377"/>
            <a:chOff x="-1" y="6492874"/>
            <a:chExt cx="12191999" cy="461377"/>
          </a:xfrm>
        </p:grpSpPr>
        <p:pic>
          <p:nvPicPr>
            <p:cNvPr id="4" name="Picture 3" descr="A black and orange background&#10;&#10;Description automatically generated">
              <a:extLst>
                <a:ext uri="{FF2B5EF4-FFF2-40B4-BE49-F238E27FC236}">
                  <a16:creationId xmlns:a16="http://schemas.microsoft.com/office/drawing/2014/main" id="{D297D6E7-E857-F27F-20B1-AC2F4E70213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41848" b="50000"/>
            <a:stretch/>
          </p:blipFill>
          <p:spPr>
            <a:xfrm>
              <a:off x="-1" y="6693876"/>
              <a:ext cx="12191999" cy="260375"/>
            </a:xfrm>
            <a:prstGeom prst="rect">
              <a:avLst/>
            </a:prstGeom>
          </p:spPr>
        </p:pic>
        <p:sp>
          <p:nvSpPr>
            <p:cNvPr id="5" name="Rectangle 6">
              <a:extLst>
                <a:ext uri="{FF2B5EF4-FFF2-40B4-BE49-F238E27FC236}">
                  <a16:creationId xmlns:a16="http://schemas.microsoft.com/office/drawing/2014/main" id="{5DF74512-E1B7-34E8-27D6-06E1ED8DC456}"/>
                </a:ext>
              </a:extLst>
            </p:cNvPr>
            <p:cNvSpPr/>
            <p:nvPr userDrawn="1"/>
          </p:nvSpPr>
          <p:spPr>
            <a:xfrm>
              <a:off x="10339754" y="6492874"/>
              <a:ext cx="1852244" cy="461377"/>
            </a:xfrm>
            <a:custGeom>
              <a:avLst/>
              <a:gdLst>
                <a:gd name="connsiteX0" fmla="*/ 0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0 w 2729499"/>
                <a:gd name="connsiteY4" fmla="*/ 0 h 954144"/>
                <a:gd name="connsiteX0" fmla="*/ 369870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369870 w 2729499"/>
                <a:gd name="connsiteY4" fmla="*/ 0 h 954144"/>
                <a:gd name="connsiteX0" fmla="*/ 472044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472044 w 2729499"/>
                <a:gd name="connsiteY4" fmla="*/ 0 h 954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9499" h="954144">
                  <a:moveTo>
                    <a:pt x="472044" y="0"/>
                  </a:moveTo>
                  <a:lnTo>
                    <a:pt x="2729499" y="0"/>
                  </a:lnTo>
                  <a:lnTo>
                    <a:pt x="2729499" y="954144"/>
                  </a:lnTo>
                  <a:lnTo>
                    <a:pt x="0" y="954144"/>
                  </a:lnTo>
                  <a:lnTo>
                    <a:pt x="472044" y="0"/>
                  </a:lnTo>
                  <a:close/>
                </a:path>
              </a:pathLst>
            </a:custGeom>
            <a:solidFill>
              <a:schemeClr val="bg1"/>
            </a:solidFill>
            <a:ln>
              <a:noFill/>
            </a:ln>
            <a:effectLst>
              <a:outerShdw blurRad="50800" dist="50800" dir="16200000"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lue and orange logo&#10;&#10;Description automatically generated">
              <a:extLst>
                <a:ext uri="{FF2B5EF4-FFF2-40B4-BE49-F238E27FC236}">
                  <a16:creationId xmlns:a16="http://schemas.microsoft.com/office/drawing/2014/main" id="{3AABF8F6-5DA2-F1F7-5410-7DAB982DD8A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709267" y="6544525"/>
              <a:ext cx="1289066" cy="358074"/>
            </a:xfrm>
            <a:prstGeom prst="rect">
              <a:avLst/>
            </a:prstGeom>
          </p:spPr>
        </p:pic>
      </p:grpSp>
    </p:spTree>
    <p:extLst>
      <p:ext uri="{BB962C8B-B14F-4D97-AF65-F5344CB8AC3E}">
        <p14:creationId xmlns:p14="http://schemas.microsoft.com/office/powerpoint/2010/main" val="4186865656"/>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12728"/>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0764198"/>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5720080"/>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9481584"/>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276265"/>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7384890"/>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0174490"/>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726536"/>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715915850"/>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Conten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7481803"/>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ppendix">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8986514"/>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B4AF60A-713C-41BA-9788-4C493DDC0A9C}"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886018002"/>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3B119-1B53-4BA8-BD86-B58740C894B2}"/>
              </a:ext>
            </a:extLst>
          </p:cNvPr>
          <p:cNvSpPr>
            <a:spLocks noGrp="1"/>
          </p:cNvSpPr>
          <p:nvPr>
            <p:ph type="title"/>
          </p:nvPr>
        </p:nvSpPr>
        <p:spPr/>
        <p:txBody>
          <a:bodyPr/>
          <a:lstStyle/>
          <a:p>
            <a:r>
              <a:rPr lang="en-US"/>
              <a:t>Click to edit Master title style</a:t>
            </a:r>
          </a:p>
        </p:txBody>
      </p:sp>
      <p:sp>
        <p:nvSpPr>
          <p:cNvPr id="5" name="Slide Number Placeholder 4">
            <a:extLst>
              <a:ext uri="{FF2B5EF4-FFF2-40B4-BE49-F238E27FC236}">
                <a16:creationId xmlns:a16="http://schemas.microsoft.com/office/drawing/2014/main" id="{6CA86B32-0E91-4909-80DC-4F5DCEDB5C07}"/>
              </a:ext>
            </a:extLst>
          </p:cNvPr>
          <p:cNvSpPr>
            <a:spLocks noGrp="1"/>
          </p:cNvSpPr>
          <p:nvPr>
            <p:ph type="sldNum" sz="quarter" idx="12"/>
          </p:nvPr>
        </p:nvSpPr>
        <p:spPr/>
        <p:txBody>
          <a:bodyPr/>
          <a:lstStyle/>
          <a:p>
            <a:fld id="{AB860C49-D675-4DE0-93C1-29CC4766C1B1}" type="slidenum">
              <a:rPr lang="en-US" smtClean="0"/>
              <a:t>‹#›</a:t>
            </a:fld>
            <a:endParaRPr lang="en-US"/>
          </a:p>
        </p:txBody>
      </p:sp>
    </p:spTree>
    <p:extLst>
      <p:ext uri="{BB962C8B-B14F-4D97-AF65-F5344CB8AC3E}">
        <p14:creationId xmlns:p14="http://schemas.microsoft.com/office/powerpoint/2010/main" val="3130484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2E6400-B85D-2504-8061-7652E187AF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9B878F0-9B0B-3329-F1B8-F645EC572E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927544-BE85-BED4-B6C7-652433B406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6F9043-D093-42AA-9A35-45F3B50A6443}" type="datetimeFigureOut">
              <a:rPr lang="en-US" smtClean="0"/>
              <a:t>8/19/2024</a:t>
            </a:fld>
            <a:endParaRPr lang="en-US"/>
          </a:p>
        </p:txBody>
      </p:sp>
      <p:sp>
        <p:nvSpPr>
          <p:cNvPr id="5" name="Footer Placeholder 4">
            <a:extLst>
              <a:ext uri="{FF2B5EF4-FFF2-40B4-BE49-F238E27FC236}">
                <a16:creationId xmlns:a16="http://schemas.microsoft.com/office/drawing/2014/main" id="{3CC39F74-B625-CD62-66B6-0A92064F93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6CB268F-CD7A-2D25-041B-B3D77A5A96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D0C9DC-F346-4C01-A4A4-E5FA3EC6C4FB}" type="slidenum">
              <a:rPr lang="en-US" smtClean="0"/>
              <a:t>‹#›</a:t>
            </a:fld>
            <a:endParaRPr lang="en-US"/>
          </a:p>
        </p:txBody>
      </p:sp>
    </p:spTree>
    <p:extLst>
      <p:ext uri="{BB962C8B-B14F-4D97-AF65-F5344CB8AC3E}">
        <p14:creationId xmlns:p14="http://schemas.microsoft.com/office/powerpoint/2010/main" val="33354275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Lst>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7.png"/><Relationship Id="rId7"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sv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 Id="rId14" Type="http://schemas.openxmlformats.org/officeDocument/2006/relationships/image" Target="../media/image22.png"/></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sv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 Id="rId1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1F9BA-C4B2-8A80-BD05-443EBCD66E2C}"/>
              </a:ext>
            </a:extLst>
          </p:cNvPr>
          <p:cNvSpPr>
            <a:spLocks noGrp="1"/>
          </p:cNvSpPr>
          <p:nvPr>
            <p:ph type="ctrTitle"/>
          </p:nvPr>
        </p:nvSpPr>
        <p:spPr>
          <a:xfrm>
            <a:off x="222342" y="165294"/>
            <a:ext cx="7491044" cy="2185281"/>
          </a:xfrm>
        </p:spPr>
        <p:txBody>
          <a:bodyPr anchor="t" anchorCtr="0">
            <a:noAutofit/>
          </a:bodyPr>
          <a:lstStyle/>
          <a:p>
            <a:r>
              <a:rPr lang="en-US" sz="4800" dirty="0">
                <a:solidFill>
                  <a:schemeClr val="bg1"/>
                </a:solidFill>
              </a:rPr>
              <a:t>5 Tips for Recruiting New Members</a:t>
            </a:r>
            <a:br>
              <a:rPr lang="en-US" sz="4800" dirty="0">
                <a:solidFill>
                  <a:schemeClr val="bg1"/>
                </a:solidFill>
              </a:rPr>
            </a:br>
            <a:br>
              <a:rPr lang="en-US" sz="4800" dirty="0">
                <a:solidFill>
                  <a:schemeClr val="bg1"/>
                </a:solidFill>
              </a:rPr>
            </a:br>
            <a:br>
              <a:rPr lang="en-US" sz="4800" dirty="0">
                <a:solidFill>
                  <a:schemeClr val="bg1"/>
                </a:solidFill>
              </a:rPr>
            </a:br>
            <a:br>
              <a:rPr lang="en-US" sz="4800" dirty="0">
                <a:solidFill>
                  <a:schemeClr val="bg1"/>
                </a:solidFill>
              </a:rPr>
            </a:br>
            <a:br>
              <a:rPr lang="en-US" sz="4800" dirty="0">
                <a:solidFill>
                  <a:schemeClr val="bg1"/>
                </a:solidFill>
              </a:rPr>
            </a:br>
            <a:r>
              <a:rPr lang="en-US" sz="4800" dirty="0">
                <a:solidFill>
                  <a:schemeClr val="bg1"/>
                </a:solidFill>
              </a:rPr>
              <a:t>CSPERA Issues Forum</a:t>
            </a:r>
            <a:br>
              <a:rPr lang="en-US" sz="4800">
                <a:solidFill>
                  <a:schemeClr val="bg1"/>
                </a:solidFill>
              </a:rPr>
            </a:br>
            <a:r>
              <a:rPr lang="en-US" sz="4800">
                <a:solidFill>
                  <a:schemeClr val="bg1"/>
                </a:solidFill>
              </a:rPr>
              <a:t>August 22, 2024</a:t>
            </a:r>
            <a:endParaRPr lang="en-US" sz="1400" dirty="0">
              <a:solidFill>
                <a:schemeClr val="bg1"/>
              </a:solidFill>
            </a:endParaRPr>
          </a:p>
        </p:txBody>
      </p:sp>
      <p:cxnSp>
        <p:nvCxnSpPr>
          <p:cNvPr id="12" name="Straight Connector 11">
            <a:extLst>
              <a:ext uri="{FF2B5EF4-FFF2-40B4-BE49-F238E27FC236}">
                <a16:creationId xmlns:a16="http://schemas.microsoft.com/office/drawing/2014/main" id="{2909AAB3-0ECF-B7A7-20A3-AB5EA048E7E9}"/>
              </a:ext>
            </a:extLst>
          </p:cNvPr>
          <p:cNvCxnSpPr>
            <a:cxnSpLocks/>
          </p:cNvCxnSpPr>
          <p:nvPr/>
        </p:nvCxnSpPr>
        <p:spPr>
          <a:xfrm flipH="1">
            <a:off x="5727973" y="2811086"/>
            <a:ext cx="1641231" cy="3575538"/>
          </a:xfrm>
          <a:prstGeom prst="line">
            <a:avLst/>
          </a:prstGeom>
          <a:ln w="41275">
            <a:gradFill>
              <a:gsLst>
                <a:gs pos="0">
                  <a:schemeClr val="bg1">
                    <a:alpha val="0"/>
                  </a:schemeClr>
                </a:gs>
                <a:gs pos="54000">
                  <a:schemeClr val="bg1"/>
                </a:gs>
                <a:gs pos="100000">
                  <a:schemeClr val="bg1">
                    <a:alpha val="0"/>
                  </a:schemeClr>
                </a:gs>
              </a:gsLst>
              <a:lin ang="0" scaled="0"/>
            </a:gradFill>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BF4D3B24-D295-25B7-F0C4-1A26FEE90B3D}"/>
              </a:ext>
            </a:extLst>
          </p:cNvPr>
          <p:cNvSpPr/>
          <p:nvPr/>
        </p:nvSpPr>
        <p:spPr>
          <a:xfrm>
            <a:off x="7654860" y="1057826"/>
            <a:ext cx="4431631" cy="4362604"/>
          </a:xfrm>
          <a:prstGeom prst="ellipse">
            <a:avLst/>
          </a:prstGeom>
          <a:blipFill dpi="0" rotWithShape="1">
            <a:blip r:embed="rId2" cstate="screen">
              <a:extLst>
                <a:ext uri="{28A0092B-C50C-407E-A947-70E740481C1C}">
                  <a14:useLocalDpi xmlns:a14="http://schemas.microsoft.com/office/drawing/2010/main"/>
                </a:ext>
              </a:extLst>
            </a:blip>
            <a:srcRect/>
            <a:stretch>
              <a:fillRect/>
            </a:stretch>
          </a:blipFill>
          <a:ln w="317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itle 1">
            <a:extLst>
              <a:ext uri="{FF2B5EF4-FFF2-40B4-BE49-F238E27FC236}">
                <a16:creationId xmlns:a16="http://schemas.microsoft.com/office/drawing/2014/main" id="{A9399368-0CBD-68EE-0A3A-F671908DA6FA}"/>
              </a:ext>
            </a:extLst>
          </p:cNvPr>
          <p:cNvSpPr txBox="1">
            <a:spLocks/>
          </p:cNvSpPr>
          <p:nvPr/>
        </p:nvSpPr>
        <p:spPr>
          <a:xfrm>
            <a:off x="204662" y="4009772"/>
            <a:ext cx="2485291" cy="413619"/>
          </a:xfrm>
          <a:prstGeom prst="rect">
            <a:avLst/>
          </a:prstGeom>
        </p:spPr>
        <p:txBody>
          <a:bodyPr vert="horz" lIns="91440" tIns="45720" rIns="91440" bIns="45720" rtlCol="0" anchor="t" anchorCtr="0">
            <a:normAutofit fontScale="97500"/>
          </a:bodyPr>
          <a:lstStyle>
            <a:lvl1pPr algn="ctr" defTabSz="914400" rtl="0" eaLnBrk="1" latinLnBrk="0" hangingPunct="1">
              <a:lnSpc>
                <a:spcPct val="90000"/>
              </a:lnSpc>
              <a:spcBef>
                <a:spcPct val="0"/>
              </a:spcBef>
              <a:buNone/>
              <a:defRPr sz="6000" b="1" kern="1200">
                <a:solidFill>
                  <a:schemeClr val="bg1"/>
                </a:solidFill>
                <a:latin typeface="Montserrat" panose="00000500000000000000" pitchFamily="2" charset="0"/>
                <a:ea typeface="+mj-ea"/>
                <a:cs typeface="+mj-cs"/>
              </a:defRPr>
            </a:lvl1pPr>
          </a:lstStyle>
          <a:p>
            <a:endParaRPr lang="en-US" sz="2000" dirty="0"/>
          </a:p>
        </p:txBody>
      </p:sp>
      <p:sp>
        <p:nvSpPr>
          <p:cNvPr id="7" name="Title 1">
            <a:extLst>
              <a:ext uri="{FF2B5EF4-FFF2-40B4-BE49-F238E27FC236}">
                <a16:creationId xmlns:a16="http://schemas.microsoft.com/office/drawing/2014/main" id="{7037B1F1-1D81-7EAC-8189-CF9B54984973}"/>
              </a:ext>
            </a:extLst>
          </p:cNvPr>
          <p:cNvSpPr txBox="1">
            <a:spLocks/>
          </p:cNvSpPr>
          <p:nvPr/>
        </p:nvSpPr>
        <p:spPr>
          <a:xfrm>
            <a:off x="2415862" y="4013101"/>
            <a:ext cx="2485291" cy="413619"/>
          </a:xfrm>
          <a:prstGeom prst="rect">
            <a:avLst/>
          </a:prstGeom>
        </p:spPr>
        <p:txBody>
          <a:bodyPr vert="horz" lIns="91440" tIns="45720" rIns="91440" bIns="45720" rtlCol="0" anchor="t" anchorCtr="0">
            <a:normAutofit fontScale="97500"/>
          </a:bodyPr>
          <a:lstStyle>
            <a:lvl1pPr algn="ctr" defTabSz="914400" rtl="0" eaLnBrk="1" latinLnBrk="0" hangingPunct="1">
              <a:lnSpc>
                <a:spcPct val="90000"/>
              </a:lnSpc>
              <a:spcBef>
                <a:spcPct val="0"/>
              </a:spcBef>
              <a:buNone/>
              <a:defRPr sz="6000" b="1" kern="1200">
                <a:solidFill>
                  <a:schemeClr val="bg1"/>
                </a:solidFill>
                <a:latin typeface="Montserrat" panose="00000500000000000000" pitchFamily="2" charset="0"/>
                <a:ea typeface="+mj-ea"/>
                <a:cs typeface="+mj-cs"/>
              </a:defRPr>
            </a:lvl1pPr>
          </a:lstStyle>
          <a:p>
            <a:endParaRPr lang="en-US" sz="2000" dirty="0"/>
          </a:p>
        </p:txBody>
      </p:sp>
      <p:sp>
        <p:nvSpPr>
          <p:cNvPr id="8" name="Title 1">
            <a:extLst>
              <a:ext uri="{FF2B5EF4-FFF2-40B4-BE49-F238E27FC236}">
                <a16:creationId xmlns:a16="http://schemas.microsoft.com/office/drawing/2014/main" id="{CC4F785F-94F9-6BC5-6C51-E854B3D97B8B}"/>
              </a:ext>
            </a:extLst>
          </p:cNvPr>
          <p:cNvSpPr txBox="1">
            <a:spLocks/>
          </p:cNvSpPr>
          <p:nvPr/>
        </p:nvSpPr>
        <p:spPr>
          <a:xfrm>
            <a:off x="4455831" y="3998113"/>
            <a:ext cx="2485291" cy="413619"/>
          </a:xfrm>
          <a:prstGeom prst="rect">
            <a:avLst/>
          </a:prstGeom>
        </p:spPr>
        <p:txBody>
          <a:bodyPr vert="horz" lIns="91440" tIns="45720" rIns="91440" bIns="45720" rtlCol="0" anchor="t" anchorCtr="0">
            <a:normAutofit fontScale="97500"/>
          </a:bodyPr>
          <a:lstStyle>
            <a:lvl1pPr algn="ctr" defTabSz="914400" rtl="0" eaLnBrk="1" latinLnBrk="0" hangingPunct="1">
              <a:lnSpc>
                <a:spcPct val="90000"/>
              </a:lnSpc>
              <a:spcBef>
                <a:spcPct val="0"/>
              </a:spcBef>
              <a:buNone/>
              <a:defRPr sz="6000" b="1" kern="1200">
                <a:solidFill>
                  <a:schemeClr val="bg1"/>
                </a:solidFill>
                <a:latin typeface="Montserrat" panose="00000500000000000000" pitchFamily="2" charset="0"/>
                <a:ea typeface="+mj-ea"/>
                <a:cs typeface="+mj-cs"/>
              </a:defRPr>
            </a:lvl1pPr>
          </a:lstStyle>
          <a:p>
            <a:endParaRPr lang="en-US" sz="2000" dirty="0"/>
          </a:p>
        </p:txBody>
      </p:sp>
    </p:spTree>
    <p:extLst>
      <p:ext uri="{BB962C8B-B14F-4D97-AF65-F5344CB8AC3E}">
        <p14:creationId xmlns:p14="http://schemas.microsoft.com/office/powerpoint/2010/main" val="188398540"/>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group of people walking on the street&#10;&#10;Description automatically generated">
            <a:extLst>
              <a:ext uri="{FF2B5EF4-FFF2-40B4-BE49-F238E27FC236}">
                <a16:creationId xmlns:a16="http://schemas.microsoft.com/office/drawing/2014/main" id="{DA6B5C08-47F8-A718-F937-3F5EB718C2EB}"/>
              </a:ext>
            </a:extLst>
          </p:cNvPr>
          <p:cNvPicPr>
            <a:picLocks noChangeAspect="1"/>
          </p:cNvPicPr>
          <p:nvPr/>
        </p:nvPicPr>
        <p:blipFill rotWithShape="1">
          <a:blip r:embed="rId2" cstate="screen">
            <a:alphaModFix amt="26000"/>
            <a:extLst>
              <a:ext uri="{28A0092B-C50C-407E-A947-70E740481C1C}">
                <a14:useLocalDpi xmlns:a14="http://schemas.microsoft.com/office/drawing/2010/main"/>
              </a:ext>
            </a:extLst>
          </a:blip>
          <a:srcRect/>
          <a:stretch/>
        </p:blipFill>
        <p:spPr>
          <a:xfrm>
            <a:off x="0" y="0"/>
            <a:ext cx="12192000" cy="6959296"/>
          </a:xfrm>
          <a:prstGeom prst="rect">
            <a:avLst/>
          </a:prstGeom>
        </p:spPr>
      </p:pic>
      <p:pic>
        <p:nvPicPr>
          <p:cNvPr id="7" name="Graphic 6">
            <a:extLst>
              <a:ext uri="{FF2B5EF4-FFF2-40B4-BE49-F238E27FC236}">
                <a16:creationId xmlns:a16="http://schemas.microsoft.com/office/drawing/2014/main" id="{5F43F520-67F1-8417-6A1F-6C38EFE5B16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2953" y="372335"/>
            <a:ext cx="11659048" cy="4673381"/>
          </a:xfrm>
          <a:prstGeom prst="rect">
            <a:avLst/>
          </a:prstGeom>
        </p:spPr>
      </p:pic>
      <p:sp>
        <p:nvSpPr>
          <p:cNvPr id="2" name="Title 1">
            <a:extLst>
              <a:ext uri="{FF2B5EF4-FFF2-40B4-BE49-F238E27FC236}">
                <a16:creationId xmlns:a16="http://schemas.microsoft.com/office/drawing/2014/main" id="{CAA59F69-58FE-417E-BEFB-D45D36E87190}"/>
              </a:ext>
            </a:extLst>
          </p:cNvPr>
          <p:cNvSpPr>
            <a:spLocks noGrp="1"/>
          </p:cNvSpPr>
          <p:nvPr>
            <p:ph type="title"/>
          </p:nvPr>
        </p:nvSpPr>
        <p:spPr>
          <a:xfrm>
            <a:off x="4216096" y="2858190"/>
            <a:ext cx="7872374" cy="1019502"/>
          </a:xfrm>
        </p:spPr>
        <p:txBody>
          <a:bodyPr>
            <a:noAutofit/>
          </a:bodyPr>
          <a:lstStyle/>
          <a:p>
            <a:pPr algn="ctr"/>
            <a:r>
              <a:rPr lang="en-US" sz="2400" dirty="0">
                <a:solidFill>
                  <a:schemeClr val="bg1"/>
                </a:solidFill>
              </a:rPr>
              <a:t>AMBA has enrolled over 250,000 members in educator associations like CSPERA</a:t>
            </a:r>
          </a:p>
        </p:txBody>
      </p:sp>
      <p:pic>
        <p:nvPicPr>
          <p:cNvPr id="9" name="Graphic 8" descr="Children outline">
            <a:extLst>
              <a:ext uri="{FF2B5EF4-FFF2-40B4-BE49-F238E27FC236}">
                <a16:creationId xmlns:a16="http://schemas.microsoft.com/office/drawing/2014/main" id="{89CB1226-4ADE-3A68-FDD2-3590B8D9E71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39186" y="625119"/>
            <a:ext cx="2178316" cy="2178316"/>
          </a:xfrm>
          <a:prstGeom prst="rect">
            <a:avLst/>
          </a:prstGeom>
        </p:spPr>
      </p:pic>
      <p:grpSp>
        <p:nvGrpSpPr>
          <p:cNvPr id="12" name="Group 11">
            <a:extLst>
              <a:ext uri="{FF2B5EF4-FFF2-40B4-BE49-F238E27FC236}">
                <a16:creationId xmlns:a16="http://schemas.microsoft.com/office/drawing/2014/main" id="{4B3C5CBF-5EC7-5BC5-11E8-82875F971F92}"/>
              </a:ext>
            </a:extLst>
          </p:cNvPr>
          <p:cNvGrpSpPr/>
          <p:nvPr/>
        </p:nvGrpSpPr>
        <p:grpSpPr>
          <a:xfrm>
            <a:off x="-1" y="6492874"/>
            <a:ext cx="12191999" cy="461377"/>
            <a:chOff x="-1" y="6492874"/>
            <a:chExt cx="12191999" cy="461377"/>
          </a:xfrm>
        </p:grpSpPr>
        <p:pic>
          <p:nvPicPr>
            <p:cNvPr id="13" name="Picture 12" descr="A black and orange background&#10;&#10;Description automatically generated">
              <a:extLst>
                <a:ext uri="{FF2B5EF4-FFF2-40B4-BE49-F238E27FC236}">
                  <a16:creationId xmlns:a16="http://schemas.microsoft.com/office/drawing/2014/main" id="{C76A99E6-7FF6-9265-5B4C-92666E6A51A2}"/>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t="41848" b="50000"/>
            <a:stretch/>
          </p:blipFill>
          <p:spPr>
            <a:xfrm>
              <a:off x="-1" y="6693876"/>
              <a:ext cx="12191999" cy="260375"/>
            </a:xfrm>
            <a:prstGeom prst="rect">
              <a:avLst/>
            </a:prstGeom>
          </p:spPr>
        </p:pic>
        <p:sp>
          <p:nvSpPr>
            <p:cNvPr id="14" name="Rectangle 6">
              <a:extLst>
                <a:ext uri="{FF2B5EF4-FFF2-40B4-BE49-F238E27FC236}">
                  <a16:creationId xmlns:a16="http://schemas.microsoft.com/office/drawing/2014/main" id="{9F1C57A8-DB54-DAD1-931C-DD799EA917BE}"/>
                </a:ext>
              </a:extLst>
            </p:cNvPr>
            <p:cNvSpPr/>
            <p:nvPr userDrawn="1"/>
          </p:nvSpPr>
          <p:spPr>
            <a:xfrm>
              <a:off x="10339754" y="6492874"/>
              <a:ext cx="1852244" cy="461377"/>
            </a:xfrm>
            <a:custGeom>
              <a:avLst/>
              <a:gdLst>
                <a:gd name="connsiteX0" fmla="*/ 0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0 w 2729499"/>
                <a:gd name="connsiteY4" fmla="*/ 0 h 954144"/>
                <a:gd name="connsiteX0" fmla="*/ 369870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369870 w 2729499"/>
                <a:gd name="connsiteY4" fmla="*/ 0 h 954144"/>
                <a:gd name="connsiteX0" fmla="*/ 472044 w 2729499"/>
                <a:gd name="connsiteY0" fmla="*/ 0 h 954144"/>
                <a:gd name="connsiteX1" fmla="*/ 2729499 w 2729499"/>
                <a:gd name="connsiteY1" fmla="*/ 0 h 954144"/>
                <a:gd name="connsiteX2" fmla="*/ 2729499 w 2729499"/>
                <a:gd name="connsiteY2" fmla="*/ 954144 h 954144"/>
                <a:gd name="connsiteX3" fmla="*/ 0 w 2729499"/>
                <a:gd name="connsiteY3" fmla="*/ 954144 h 954144"/>
                <a:gd name="connsiteX4" fmla="*/ 472044 w 2729499"/>
                <a:gd name="connsiteY4" fmla="*/ 0 h 954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9499" h="954144">
                  <a:moveTo>
                    <a:pt x="472044" y="0"/>
                  </a:moveTo>
                  <a:lnTo>
                    <a:pt x="2729499" y="0"/>
                  </a:lnTo>
                  <a:lnTo>
                    <a:pt x="2729499" y="954144"/>
                  </a:lnTo>
                  <a:lnTo>
                    <a:pt x="0" y="954144"/>
                  </a:lnTo>
                  <a:lnTo>
                    <a:pt x="472044" y="0"/>
                  </a:lnTo>
                  <a:close/>
                </a:path>
              </a:pathLst>
            </a:custGeom>
            <a:solidFill>
              <a:schemeClr val="bg1"/>
            </a:solidFill>
            <a:ln>
              <a:noFill/>
            </a:ln>
            <a:effectLst>
              <a:outerShdw blurRad="50800" dist="50800" dir="16200000" rotWithShape="0">
                <a:prstClr val="black">
                  <a:alpha val="2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blue and orange logo&#10;&#10;Description automatically generated">
              <a:extLst>
                <a:ext uri="{FF2B5EF4-FFF2-40B4-BE49-F238E27FC236}">
                  <a16:creationId xmlns:a16="http://schemas.microsoft.com/office/drawing/2014/main" id="{2A83517A-F035-1FEB-9268-A89EAEFE792D}"/>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0709267" y="6544525"/>
              <a:ext cx="1289066" cy="358074"/>
            </a:xfrm>
            <a:prstGeom prst="rect">
              <a:avLst/>
            </a:prstGeom>
          </p:spPr>
        </p:pic>
      </p:grpSp>
    </p:spTree>
    <p:extLst>
      <p:ext uri="{BB962C8B-B14F-4D97-AF65-F5344CB8AC3E}">
        <p14:creationId xmlns:p14="http://schemas.microsoft.com/office/powerpoint/2010/main" val="1650449329"/>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3916F-27E5-E8A5-C9DA-430D7380E6E4}"/>
              </a:ext>
            </a:extLst>
          </p:cNvPr>
          <p:cNvSpPr>
            <a:spLocks noGrp="1"/>
          </p:cNvSpPr>
          <p:nvPr>
            <p:ph type="ctrTitle"/>
          </p:nvPr>
        </p:nvSpPr>
        <p:spPr>
          <a:xfrm>
            <a:off x="272468" y="2133600"/>
            <a:ext cx="6037448" cy="2387600"/>
          </a:xfrm>
        </p:spPr>
        <p:txBody>
          <a:bodyPr>
            <a:noAutofit/>
          </a:bodyPr>
          <a:lstStyle/>
          <a:p>
            <a:pPr algn="r"/>
            <a:r>
              <a:rPr lang="en-US" sz="4400" noProof="0" dirty="0"/>
              <a:t>Each component of the Membership Cycle is key to Membership Growth</a:t>
            </a:r>
            <a:endParaRPr lang="en-US" sz="4400" dirty="0"/>
          </a:p>
        </p:txBody>
      </p:sp>
      <p:grpSp>
        <p:nvGrpSpPr>
          <p:cNvPr id="45" name="Group 44">
            <a:extLst>
              <a:ext uri="{FF2B5EF4-FFF2-40B4-BE49-F238E27FC236}">
                <a16:creationId xmlns:a16="http://schemas.microsoft.com/office/drawing/2014/main" id="{19F35409-08C1-EFC8-518A-8E389F5A747D}"/>
              </a:ext>
            </a:extLst>
          </p:cNvPr>
          <p:cNvGrpSpPr/>
          <p:nvPr/>
        </p:nvGrpSpPr>
        <p:grpSpPr>
          <a:xfrm>
            <a:off x="6573873" y="695613"/>
            <a:ext cx="4808580" cy="4875008"/>
            <a:chOff x="5774575" y="695613"/>
            <a:chExt cx="5150678" cy="5221832"/>
          </a:xfrm>
        </p:grpSpPr>
        <p:grpSp>
          <p:nvGrpSpPr>
            <p:cNvPr id="36" name="Group 35">
              <a:extLst>
                <a:ext uri="{FF2B5EF4-FFF2-40B4-BE49-F238E27FC236}">
                  <a16:creationId xmlns:a16="http://schemas.microsoft.com/office/drawing/2014/main" id="{E8D27618-2C05-5118-89C0-8526927CAE57}"/>
                </a:ext>
              </a:extLst>
            </p:cNvPr>
            <p:cNvGrpSpPr/>
            <p:nvPr/>
          </p:nvGrpSpPr>
          <p:grpSpPr>
            <a:xfrm>
              <a:off x="9035491" y="2040421"/>
              <a:ext cx="1889762" cy="1889762"/>
              <a:chOff x="5727061" y="4263122"/>
              <a:chExt cx="1889762" cy="1889762"/>
            </a:xfrm>
          </p:grpSpPr>
          <p:sp>
            <p:nvSpPr>
              <p:cNvPr id="17" name="Google Shape;548;g12cceb54836_1_116">
                <a:extLst>
                  <a:ext uri="{FF2B5EF4-FFF2-40B4-BE49-F238E27FC236}">
                    <a16:creationId xmlns:a16="http://schemas.microsoft.com/office/drawing/2014/main" id="{538D926F-2A0B-6931-5C11-D4679985E154}"/>
                  </a:ext>
                </a:extLst>
              </p:cNvPr>
              <p:cNvSpPr/>
              <p:nvPr/>
            </p:nvSpPr>
            <p:spPr>
              <a:xfrm>
                <a:off x="5727061" y="4263122"/>
                <a:ext cx="1889762" cy="1889762"/>
              </a:xfrm>
              <a:prstGeom prst="ellipse">
                <a:avLst/>
              </a:prstGeom>
              <a:solidFill>
                <a:srgbClr val="429FD6"/>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Engage</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3" name="Graphic 22" descr="Handshake with solid fill">
                <a:extLst>
                  <a:ext uri="{FF2B5EF4-FFF2-40B4-BE49-F238E27FC236}">
                    <a16:creationId xmlns:a16="http://schemas.microsoft.com/office/drawing/2014/main" id="{00A3DF85-A828-C4C3-ECBD-C171D6BDA70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38366" y="4953876"/>
                <a:ext cx="905500" cy="905500"/>
              </a:xfrm>
              <a:prstGeom prst="rect">
                <a:avLst/>
              </a:prstGeom>
            </p:spPr>
          </p:pic>
        </p:grpSp>
        <p:grpSp>
          <p:nvGrpSpPr>
            <p:cNvPr id="37" name="Group 36">
              <a:extLst>
                <a:ext uri="{FF2B5EF4-FFF2-40B4-BE49-F238E27FC236}">
                  <a16:creationId xmlns:a16="http://schemas.microsoft.com/office/drawing/2014/main" id="{0CED190C-1E08-A5B2-872A-30CE17A687F8}"/>
                </a:ext>
              </a:extLst>
            </p:cNvPr>
            <p:cNvGrpSpPr/>
            <p:nvPr/>
          </p:nvGrpSpPr>
          <p:grpSpPr>
            <a:xfrm>
              <a:off x="7405033" y="695613"/>
              <a:ext cx="1889762" cy="1889762"/>
              <a:chOff x="3696103" y="4263122"/>
              <a:chExt cx="1889762" cy="1889762"/>
            </a:xfrm>
          </p:grpSpPr>
          <p:sp>
            <p:nvSpPr>
              <p:cNvPr id="16" name="Google Shape;541;g12cceb54836_1_116">
                <a:extLst>
                  <a:ext uri="{FF2B5EF4-FFF2-40B4-BE49-F238E27FC236}">
                    <a16:creationId xmlns:a16="http://schemas.microsoft.com/office/drawing/2014/main" id="{AFE82F6E-FF77-B919-8446-B12652D1A2F5}"/>
                  </a:ext>
                </a:extLst>
              </p:cNvPr>
              <p:cNvSpPr/>
              <p:nvPr/>
            </p:nvSpPr>
            <p:spPr>
              <a:xfrm>
                <a:off x="3696103" y="4263122"/>
                <a:ext cx="1889762" cy="1889762"/>
              </a:xfrm>
              <a:prstGeom prst="ellipse">
                <a:avLst/>
              </a:prstGeom>
              <a:solidFill>
                <a:srgbClr val="51C1B6"/>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Recruit</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5" name="Graphic 24" descr="Gears with solid fill">
                <a:extLst>
                  <a:ext uri="{FF2B5EF4-FFF2-40B4-BE49-F238E27FC236}">
                    <a16:creationId xmlns:a16="http://schemas.microsoft.com/office/drawing/2014/main" id="{4FC1CB55-EA62-5146-1BBA-4A18589ECEF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14710" y="5003582"/>
                <a:ext cx="837358" cy="837358"/>
              </a:xfrm>
              <a:prstGeom prst="rect">
                <a:avLst/>
              </a:prstGeom>
            </p:spPr>
          </p:pic>
        </p:grpSp>
        <p:grpSp>
          <p:nvGrpSpPr>
            <p:cNvPr id="35" name="Group 34">
              <a:extLst>
                <a:ext uri="{FF2B5EF4-FFF2-40B4-BE49-F238E27FC236}">
                  <a16:creationId xmlns:a16="http://schemas.microsoft.com/office/drawing/2014/main" id="{C76622AE-6442-5ACD-0189-C9F21E8CB151}"/>
                </a:ext>
              </a:extLst>
            </p:cNvPr>
            <p:cNvGrpSpPr/>
            <p:nvPr/>
          </p:nvGrpSpPr>
          <p:grpSpPr>
            <a:xfrm>
              <a:off x="8443819" y="4027683"/>
              <a:ext cx="1889762" cy="1889762"/>
              <a:chOff x="7758019" y="4263122"/>
              <a:chExt cx="1889762" cy="1889762"/>
            </a:xfrm>
          </p:grpSpPr>
          <p:sp>
            <p:nvSpPr>
              <p:cNvPr id="18" name="Google Shape;548;g12cceb54836_1_116">
                <a:extLst>
                  <a:ext uri="{FF2B5EF4-FFF2-40B4-BE49-F238E27FC236}">
                    <a16:creationId xmlns:a16="http://schemas.microsoft.com/office/drawing/2014/main" id="{290A29A4-8C88-5ED2-B589-2FA9528683CE}"/>
                  </a:ext>
                </a:extLst>
              </p:cNvPr>
              <p:cNvSpPr/>
              <p:nvPr/>
            </p:nvSpPr>
            <p:spPr>
              <a:xfrm>
                <a:off x="7758019" y="4263122"/>
                <a:ext cx="1889762" cy="1889762"/>
              </a:xfrm>
              <a:prstGeom prst="ellipse">
                <a:avLst/>
              </a:prstGeom>
              <a:solidFill>
                <a:srgbClr val="494E5F"/>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Renew</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7" name="Graphic 26" descr="Clock with solid fill">
                <a:extLst>
                  <a:ext uri="{FF2B5EF4-FFF2-40B4-BE49-F238E27FC236}">
                    <a16:creationId xmlns:a16="http://schemas.microsoft.com/office/drawing/2014/main" id="{91371E50-5D9F-9BB9-1EA0-106D8722E0B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49914" y="5038100"/>
                <a:ext cx="701900" cy="701900"/>
              </a:xfrm>
              <a:prstGeom prst="rect">
                <a:avLst/>
              </a:prstGeom>
            </p:spPr>
          </p:pic>
        </p:grpSp>
        <p:grpSp>
          <p:nvGrpSpPr>
            <p:cNvPr id="34" name="Group 33">
              <a:extLst>
                <a:ext uri="{FF2B5EF4-FFF2-40B4-BE49-F238E27FC236}">
                  <a16:creationId xmlns:a16="http://schemas.microsoft.com/office/drawing/2014/main" id="{A298E0CA-32F0-6861-1E66-D4A6B8045CA7}"/>
                </a:ext>
              </a:extLst>
            </p:cNvPr>
            <p:cNvGrpSpPr/>
            <p:nvPr/>
          </p:nvGrpSpPr>
          <p:grpSpPr>
            <a:xfrm>
              <a:off x="6309916" y="4027683"/>
              <a:ext cx="1889762" cy="1889762"/>
              <a:chOff x="9788977" y="4263122"/>
              <a:chExt cx="1889762" cy="1889762"/>
            </a:xfrm>
          </p:grpSpPr>
          <p:sp>
            <p:nvSpPr>
              <p:cNvPr id="19" name="Google Shape;548;g12cceb54836_1_116">
                <a:extLst>
                  <a:ext uri="{FF2B5EF4-FFF2-40B4-BE49-F238E27FC236}">
                    <a16:creationId xmlns:a16="http://schemas.microsoft.com/office/drawing/2014/main" id="{872CA609-BCAC-F823-6EC1-0ADC70504703}"/>
                  </a:ext>
                </a:extLst>
              </p:cNvPr>
              <p:cNvSpPr/>
              <p:nvPr/>
            </p:nvSpPr>
            <p:spPr>
              <a:xfrm>
                <a:off x="9788977" y="4263122"/>
                <a:ext cx="1889762" cy="1889762"/>
              </a:xfrm>
              <a:prstGeom prst="ellipse">
                <a:avLst/>
              </a:prstGeom>
              <a:solidFill>
                <a:srgbClr val="0C4962"/>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Reinstate</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9" name="Graphic 28" descr="Door Open with solid fill">
                <a:extLst>
                  <a:ext uri="{FF2B5EF4-FFF2-40B4-BE49-F238E27FC236}">
                    <a16:creationId xmlns:a16="http://schemas.microsoft.com/office/drawing/2014/main" id="{7F432C2B-6272-CC4D-A66C-8C39E5943D4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412292" y="5038100"/>
                <a:ext cx="682512" cy="682512"/>
              </a:xfrm>
              <a:prstGeom prst="rect">
                <a:avLst/>
              </a:prstGeom>
            </p:spPr>
          </p:pic>
        </p:grpSp>
        <p:grpSp>
          <p:nvGrpSpPr>
            <p:cNvPr id="38" name="Group 37">
              <a:extLst>
                <a:ext uri="{FF2B5EF4-FFF2-40B4-BE49-F238E27FC236}">
                  <a16:creationId xmlns:a16="http://schemas.microsoft.com/office/drawing/2014/main" id="{BFA127FC-6C13-5B71-2E6A-D566C3D1BFB3}"/>
                </a:ext>
              </a:extLst>
            </p:cNvPr>
            <p:cNvGrpSpPr/>
            <p:nvPr/>
          </p:nvGrpSpPr>
          <p:grpSpPr>
            <a:xfrm>
              <a:off x="5774575" y="2027983"/>
              <a:ext cx="1889762" cy="1889762"/>
              <a:chOff x="1681291" y="4263123"/>
              <a:chExt cx="1889762" cy="1889762"/>
            </a:xfrm>
          </p:grpSpPr>
          <p:sp>
            <p:nvSpPr>
              <p:cNvPr id="15" name="Google Shape;540;g12cceb54836_1_116">
                <a:extLst>
                  <a:ext uri="{FF2B5EF4-FFF2-40B4-BE49-F238E27FC236}">
                    <a16:creationId xmlns:a16="http://schemas.microsoft.com/office/drawing/2014/main" id="{3FE4766E-EC47-F30F-83A5-153707BD715A}"/>
                  </a:ext>
                </a:extLst>
              </p:cNvPr>
              <p:cNvSpPr/>
              <p:nvPr/>
            </p:nvSpPr>
            <p:spPr>
              <a:xfrm>
                <a:off x="1681291" y="4263123"/>
                <a:ext cx="1889762" cy="1889762"/>
              </a:xfrm>
              <a:prstGeom prst="ellipse">
                <a:avLst/>
              </a:prstGeom>
              <a:solidFill>
                <a:srgbClr val="F26823"/>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Recognize</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33" name="Graphic 32" descr="Lightbulb with solid fill">
                <a:extLst>
                  <a:ext uri="{FF2B5EF4-FFF2-40B4-BE49-F238E27FC236}">
                    <a16:creationId xmlns:a16="http://schemas.microsoft.com/office/drawing/2014/main" id="{8002604B-B13D-34B6-D9BD-D5E468CA0D3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270722" y="5038100"/>
                <a:ext cx="682512" cy="682512"/>
              </a:xfrm>
              <a:prstGeom prst="rect">
                <a:avLst/>
              </a:prstGeom>
            </p:spPr>
          </p:pic>
        </p:grpSp>
        <p:grpSp>
          <p:nvGrpSpPr>
            <p:cNvPr id="44" name="Group 43">
              <a:extLst>
                <a:ext uri="{FF2B5EF4-FFF2-40B4-BE49-F238E27FC236}">
                  <a16:creationId xmlns:a16="http://schemas.microsoft.com/office/drawing/2014/main" id="{010B089C-B3A9-B446-E65C-2CA9C43B6010}"/>
                </a:ext>
              </a:extLst>
            </p:cNvPr>
            <p:cNvGrpSpPr/>
            <p:nvPr/>
          </p:nvGrpSpPr>
          <p:grpSpPr>
            <a:xfrm>
              <a:off x="7689938" y="2885484"/>
              <a:ext cx="1307231" cy="1307231"/>
              <a:chOff x="7701970" y="2897516"/>
              <a:chExt cx="1307231" cy="1307231"/>
            </a:xfrm>
          </p:grpSpPr>
          <p:pic>
            <p:nvPicPr>
              <p:cNvPr id="40" name="Picture 39" descr="A logo of people in a circle&#10;&#10;Description automatically generated">
                <a:extLst>
                  <a:ext uri="{FF2B5EF4-FFF2-40B4-BE49-F238E27FC236}">
                    <a16:creationId xmlns:a16="http://schemas.microsoft.com/office/drawing/2014/main" id="{5C0416B6-B73A-A139-7EF9-C2A358BE9FA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769283" y="2969709"/>
                <a:ext cx="1166379" cy="1154229"/>
              </a:xfrm>
              <a:prstGeom prst="rect">
                <a:avLst/>
              </a:prstGeom>
            </p:spPr>
          </p:pic>
          <p:grpSp>
            <p:nvGrpSpPr>
              <p:cNvPr id="41" name="Group 40">
                <a:extLst>
                  <a:ext uri="{FF2B5EF4-FFF2-40B4-BE49-F238E27FC236}">
                    <a16:creationId xmlns:a16="http://schemas.microsoft.com/office/drawing/2014/main" id="{C7E9DF00-161E-1BD1-8743-40D275731D9C}"/>
                  </a:ext>
                </a:extLst>
              </p:cNvPr>
              <p:cNvGrpSpPr/>
              <p:nvPr/>
            </p:nvGrpSpPr>
            <p:grpSpPr>
              <a:xfrm>
                <a:off x="7701970" y="2897516"/>
                <a:ext cx="1307231" cy="1307231"/>
                <a:chOff x="7758019" y="4263122"/>
                <a:chExt cx="1889762" cy="1889762"/>
              </a:xfrm>
              <a:noFill/>
            </p:grpSpPr>
            <p:sp>
              <p:nvSpPr>
                <p:cNvPr id="42" name="Google Shape;548;g12cceb54836_1_116">
                  <a:extLst>
                    <a:ext uri="{FF2B5EF4-FFF2-40B4-BE49-F238E27FC236}">
                      <a16:creationId xmlns:a16="http://schemas.microsoft.com/office/drawing/2014/main" id="{B7BD4A25-323C-A51A-EF9C-C8C8DFD6E66D}"/>
                    </a:ext>
                  </a:extLst>
                </p:cNvPr>
                <p:cNvSpPr/>
                <p:nvPr/>
              </p:nvSpPr>
              <p:spPr>
                <a:xfrm>
                  <a:off x="7758019" y="4263122"/>
                  <a:ext cx="1889762" cy="1889762"/>
                </a:xfrm>
                <a:prstGeom prst="ellipse">
                  <a:avLst/>
                </a:prstGeom>
                <a:grp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43" name="Graphic 42" descr="Clock with solid fill">
                  <a:extLst>
                    <a:ext uri="{FF2B5EF4-FFF2-40B4-BE49-F238E27FC236}">
                      <a16:creationId xmlns:a16="http://schemas.microsoft.com/office/drawing/2014/main" id="{1E599D10-BA0B-FE2E-EAB2-21A1ED585E1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349914" y="5038100"/>
                  <a:ext cx="701900" cy="701900"/>
                </a:xfrm>
                <a:prstGeom prst="rect">
                  <a:avLst/>
                </a:prstGeom>
              </p:spPr>
            </p:pic>
          </p:grpSp>
        </p:grpSp>
      </p:grpSp>
    </p:spTree>
    <p:extLst>
      <p:ext uri="{BB962C8B-B14F-4D97-AF65-F5344CB8AC3E}">
        <p14:creationId xmlns:p14="http://schemas.microsoft.com/office/powerpoint/2010/main" val="2345635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6DACEADF-FAE1-9EDC-02C2-DC8C2A44B2C5}"/>
              </a:ext>
            </a:extLst>
          </p:cNvPr>
          <p:cNvGraphicFramePr/>
          <p:nvPr/>
        </p:nvGraphicFramePr>
        <p:xfrm>
          <a:off x="210514" y="258808"/>
          <a:ext cx="9862515" cy="6599192"/>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F2802D16-62BD-C7DB-348A-4198DBFD7817}"/>
              </a:ext>
            </a:extLst>
          </p:cNvPr>
          <p:cNvSpPr txBox="1"/>
          <p:nvPr/>
        </p:nvSpPr>
        <p:spPr>
          <a:xfrm>
            <a:off x="9850311" y="2008647"/>
            <a:ext cx="2281531" cy="2677656"/>
          </a:xfrm>
          <a:prstGeom prst="rect">
            <a:avLst/>
          </a:prstGeom>
          <a:noFill/>
        </p:spPr>
        <p:txBody>
          <a:bodyPr wrap="square" rtlCol="0">
            <a:spAutoFit/>
          </a:bodyPr>
          <a:lstStyle/>
          <a:p>
            <a:pPr algn="ctr"/>
            <a:r>
              <a:rPr lang="en-US" sz="2800" dirty="0">
                <a:solidFill>
                  <a:schemeClr val="accent1">
                    <a:lumMod val="75000"/>
                  </a:schemeClr>
                </a:solidFill>
              </a:rPr>
              <a:t>Associations experience the strongest Membership Growth since 2016.</a:t>
            </a:r>
          </a:p>
        </p:txBody>
      </p:sp>
    </p:spTree>
    <p:extLst>
      <p:ext uri="{BB962C8B-B14F-4D97-AF65-F5344CB8AC3E}">
        <p14:creationId xmlns:p14="http://schemas.microsoft.com/office/powerpoint/2010/main" val="1962954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DBE4D27-B2D3-A3D3-1D84-13EC64B5D1E4}"/>
              </a:ext>
            </a:extLst>
          </p:cNvPr>
          <p:cNvSpPr txBox="1"/>
          <p:nvPr/>
        </p:nvSpPr>
        <p:spPr>
          <a:xfrm>
            <a:off x="6382380" y="670400"/>
            <a:ext cx="5377229" cy="1969770"/>
          </a:xfrm>
          <a:prstGeom prst="rect">
            <a:avLst/>
          </a:prstGeom>
          <a:noFill/>
        </p:spPr>
        <p:txBody>
          <a:bodyPr wrap="square" rtlCol="0">
            <a:spAutoFit/>
          </a:bodyPr>
          <a:lstStyle/>
          <a:p>
            <a:pPr algn="l"/>
            <a:r>
              <a:rPr lang="en-US" sz="3200" b="1" i="0" u="none" strike="noStrike" baseline="0" dirty="0">
                <a:solidFill>
                  <a:schemeClr val="accent1">
                    <a:lumMod val="75000"/>
                  </a:schemeClr>
                </a:solidFill>
              </a:rPr>
              <a:t>1 Year Growth Trend</a:t>
            </a:r>
          </a:p>
          <a:p>
            <a:pPr algn="l"/>
            <a:r>
              <a:rPr lang="en-US" dirty="0"/>
              <a:t>In the first half of 2023, 51% of groups saw an increase, and of those:</a:t>
            </a:r>
          </a:p>
          <a:p>
            <a:pPr marL="285750" indent="-285750" algn="l">
              <a:buFont typeface="Arial" panose="020B0604020202020204" pitchFamily="34" charset="0"/>
              <a:buChar char="•"/>
            </a:pPr>
            <a:r>
              <a:rPr lang="en-US" sz="1800" b="0" i="0" u="none" strike="noStrike" baseline="0" dirty="0"/>
              <a:t>51% increased up to 5%</a:t>
            </a:r>
          </a:p>
          <a:p>
            <a:pPr marL="285750" indent="-285750" algn="l">
              <a:buFont typeface="Arial" panose="020B0604020202020204" pitchFamily="34" charset="0"/>
              <a:buChar char="•"/>
            </a:pPr>
            <a:r>
              <a:rPr lang="en-US" sz="1800" b="0" i="0" u="none" strike="noStrike" baseline="0" dirty="0"/>
              <a:t>25% increased 6-10%</a:t>
            </a:r>
          </a:p>
          <a:p>
            <a:pPr algn="l"/>
            <a:endParaRPr lang="en-US" dirty="0"/>
          </a:p>
        </p:txBody>
      </p:sp>
      <p:sp>
        <p:nvSpPr>
          <p:cNvPr id="8" name="TextBox 7">
            <a:extLst>
              <a:ext uri="{FF2B5EF4-FFF2-40B4-BE49-F238E27FC236}">
                <a16:creationId xmlns:a16="http://schemas.microsoft.com/office/drawing/2014/main" id="{4A34D54F-B1EA-BB0D-D0D1-95BCD7EC0779}"/>
              </a:ext>
            </a:extLst>
          </p:cNvPr>
          <p:cNvSpPr txBox="1"/>
          <p:nvPr/>
        </p:nvSpPr>
        <p:spPr>
          <a:xfrm>
            <a:off x="6382380" y="2226543"/>
            <a:ext cx="4879178" cy="2431435"/>
          </a:xfrm>
          <a:prstGeom prst="rect">
            <a:avLst/>
          </a:prstGeom>
          <a:noFill/>
        </p:spPr>
        <p:txBody>
          <a:bodyPr wrap="square" rtlCol="0">
            <a:spAutoFit/>
          </a:bodyPr>
          <a:lstStyle/>
          <a:p>
            <a:pPr algn="l"/>
            <a:r>
              <a:rPr lang="en-US" sz="3200" b="1" i="0" u="none" strike="noStrike" baseline="0" dirty="0">
                <a:solidFill>
                  <a:schemeClr val="accent1">
                    <a:lumMod val="75000"/>
                  </a:schemeClr>
                </a:solidFill>
              </a:rPr>
              <a:t>Internal Growth Challenges</a:t>
            </a:r>
          </a:p>
          <a:p>
            <a:pPr marL="285750" indent="-285750" algn="l">
              <a:buFont typeface="Arial" panose="020B0604020202020204" pitchFamily="34" charset="0"/>
              <a:buChar char="•"/>
            </a:pPr>
            <a:r>
              <a:rPr lang="en-US" sz="2400" b="1" i="0" u="none" strike="noStrike" baseline="0" dirty="0"/>
              <a:t>Communicating the value </a:t>
            </a:r>
            <a:r>
              <a:rPr lang="en-US" sz="2400" b="0" i="0" u="none" strike="noStrike" baseline="0" dirty="0"/>
              <a:t>– 40%</a:t>
            </a:r>
          </a:p>
          <a:p>
            <a:pPr marL="285750" indent="-285750" algn="l">
              <a:buFont typeface="Arial" panose="020B0604020202020204" pitchFamily="34" charset="0"/>
              <a:buChar char="•"/>
            </a:pPr>
            <a:r>
              <a:rPr lang="en-US" sz="2400" b="0" i="0" u="none" strike="noStrike" baseline="0" dirty="0"/>
              <a:t>Insufficient Staff/Volunteers – 39%</a:t>
            </a:r>
          </a:p>
          <a:p>
            <a:pPr marL="285750" indent="-285750" algn="l">
              <a:buFont typeface="Arial" panose="020B0604020202020204" pitchFamily="34" charset="0"/>
              <a:buChar char="•"/>
            </a:pPr>
            <a:r>
              <a:rPr lang="en-US" sz="2400" dirty="0"/>
              <a:t>Identifying Prospects – 24%</a:t>
            </a:r>
          </a:p>
          <a:p>
            <a:pPr marL="285750" indent="-285750" algn="l">
              <a:buFont typeface="Arial" panose="020B0604020202020204" pitchFamily="34" charset="0"/>
              <a:buChar char="•"/>
            </a:pPr>
            <a:r>
              <a:rPr lang="en-US" sz="2400" dirty="0"/>
              <a:t>Attracting Younger Members – 24%</a:t>
            </a:r>
          </a:p>
          <a:p>
            <a:pPr marL="285750" indent="-285750" algn="l">
              <a:buFont typeface="Arial" panose="020B0604020202020204" pitchFamily="34" charset="0"/>
              <a:buChar char="•"/>
            </a:pPr>
            <a:r>
              <a:rPr lang="en-US" sz="2400" dirty="0"/>
              <a:t>Need for improved Strategy – 19%</a:t>
            </a:r>
          </a:p>
        </p:txBody>
      </p:sp>
      <p:sp>
        <p:nvSpPr>
          <p:cNvPr id="9" name="TextBox 8">
            <a:extLst>
              <a:ext uri="{FF2B5EF4-FFF2-40B4-BE49-F238E27FC236}">
                <a16:creationId xmlns:a16="http://schemas.microsoft.com/office/drawing/2014/main" id="{6987AE98-3E57-C38B-27FB-B39CE7B36002}"/>
              </a:ext>
            </a:extLst>
          </p:cNvPr>
          <p:cNvSpPr txBox="1"/>
          <p:nvPr/>
        </p:nvSpPr>
        <p:spPr>
          <a:xfrm>
            <a:off x="6382380" y="4511225"/>
            <a:ext cx="4879178" cy="1969770"/>
          </a:xfrm>
          <a:prstGeom prst="rect">
            <a:avLst/>
          </a:prstGeom>
          <a:noFill/>
        </p:spPr>
        <p:txBody>
          <a:bodyPr wrap="square" rtlCol="0">
            <a:spAutoFit/>
          </a:bodyPr>
          <a:lstStyle/>
          <a:p>
            <a:pPr algn="l"/>
            <a:r>
              <a:rPr lang="en-US" sz="3200" b="1" i="0" u="none" strike="noStrike" baseline="0" dirty="0">
                <a:solidFill>
                  <a:schemeClr val="accent1">
                    <a:lumMod val="75000"/>
                  </a:schemeClr>
                </a:solidFill>
              </a:rPr>
              <a:t>External Growth Challenges</a:t>
            </a:r>
          </a:p>
          <a:p>
            <a:pPr marL="285750" indent="-285750" algn="l">
              <a:buFont typeface="Arial" panose="020B0604020202020204" pitchFamily="34" charset="0"/>
              <a:buChar char="•"/>
            </a:pPr>
            <a:r>
              <a:rPr lang="en-US" sz="1800" b="0" i="0" u="none" strike="noStrike" baseline="0" dirty="0"/>
              <a:t>Pandemic – 40%</a:t>
            </a:r>
          </a:p>
          <a:p>
            <a:pPr marL="285750" indent="-285750" algn="l">
              <a:buFont typeface="Arial" panose="020B0604020202020204" pitchFamily="34" charset="0"/>
              <a:buChar char="•"/>
            </a:pPr>
            <a:r>
              <a:rPr lang="en-US" sz="1800" b="0" i="0" u="none" strike="noStrike" baseline="0" dirty="0"/>
              <a:t>Competition – 38%</a:t>
            </a:r>
          </a:p>
          <a:p>
            <a:pPr marL="285750" indent="-285750" algn="l">
              <a:buFont typeface="Arial" panose="020B0604020202020204" pitchFamily="34" charset="0"/>
              <a:buChar char="•"/>
            </a:pPr>
            <a:r>
              <a:rPr lang="en-US" dirty="0"/>
              <a:t>Lack of Awareness – 32%</a:t>
            </a:r>
          </a:p>
          <a:p>
            <a:pPr marL="285750" indent="-285750" algn="l">
              <a:buFont typeface="Arial" panose="020B0604020202020204" pitchFamily="34" charset="0"/>
              <a:buChar char="•"/>
            </a:pPr>
            <a:endParaRPr lang="en-US" sz="1800" b="0" i="0" u="none" strike="noStrike" baseline="0" dirty="0"/>
          </a:p>
          <a:p>
            <a:pPr algn="l"/>
            <a:endParaRPr lang="en-US" dirty="0"/>
          </a:p>
        </p:txBody>
      </p:sp>
      <p:sp>
        <p:nvSpPr>
          <p:cNvPr id="10" name="Title 1">
            <a:extLst>
              <a:ext uri="{FF2B5EF4-FFF2-40B4-BE49-F238E27FC236}">
                <a16:creationId xmlns:a16="http://schemas.microsoft.com/office/drawing/2014/main" id="{18CECF59-1D42-9650-C562-1080C165D233}"/>
              </a:ext>
            </a:extLst>
          </p:cNvPr>
          <p:cNvSpPr txBox="1">
            <a:spLocks/>
          </p:cNvSpPr>
          <p:nvPr/>
        </p:nvSpPr>
        <p:spPr>
          <a:xfrm>
            <a:off x="0" y="1256862"/>
            <a:ext cx="5028344" cy="35596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pPr algn="r"/>
            <a:r>
              <a:rPr lang="en-US" dirty="0">
                <a:solidFill>
                  <a:schemeClr val="accent1">
                    <a:lumMod val="75000"/>
                  </a:schemeClr>
                </a:solidFill>
              </a:rPr>
              <a:t>Association membership is rebounding</a:t>
            </a:r>
            <a:r>
              <a:rPr lang="en-US" b="0" dirty="0">
                <a:solidFill>
                  <a:schemeClr val="accent1">
                    <a:lumMod val="75000"/>
                  </a:schemeClr>
                </a:solidFill>
              </a:rPr>
              <a:t> </a:t>
            </a:r>
            <a:r>
              <a:rPr lang="en-US" sz="3200" b="0" dirty="0"/>
              <a:t>from a very challenging couple of years</a:t>
            </a:r>
            <a:endParaRPr lang="en-US" dirty="0"/>
          </a:p>
        </p:txBody>
      </p:sp>
      <p:sp>
        <p:nvSpPr>
          <p:cNvPr id="14" name="TextBox 13">
            <a:extLst>
              <a:ext uri="{FF2B5EF4-FFF2-40B4-BE49-F238E27FC236}">
                <a16:creationId xmlns:a16="http://schemas.microsoft.com/office/drawing/2014/main" id="{33C42ED9-621D-8E3A-5062-97FFE2BC5E01}"/>
              </a:ext>
            </a:extLst>
          </p:cNvPr>
          <p:cNvSpPr txBox="1"/>
          <p:nvPr/>
        </p:nvSpPr>
        <p:spPr>
          <a:xfrm>
            <a:off x="4357991" y="6084713"/>
            <a:ext cx="7057261" cy="253916"/>
          </a:xfrm>
          <a:prstGeom prst="rect">
            <a:avLst/>
          </a:prstGeom>
          <a:noFill/>
        </p:spPr>
        <p:txBody>
          <a:bodyPr wrap="square">
            <a:spAutoFit/>
          </a:bodyPr>
          <a:lstStyle/>
          <a:p>
            <a:r>
              <a:rPr lang="en-US" sz="1050" b="0" dirty="0">
                <a:solidFill>
                  <a:srgbClr val="555555"/>
                </a:solidFill>
                <a:effectLst/>
                <a:latin typeface="Work Sans" panose="020B0604020202020204" pitchFamily="2" charset="0"/>
              </a:rPr>
              <a:t>Source: MGI Membership Marketing Benchmark Report</a:t>
            </a:r>
            <a:endParaRPr lang="en-US" sz="1050" dirty="0"/>
          </a:p>
        </p:txBody>
      </p:sp>
      <p:cxnSp>
        <p:nvCxnSpPr>
          <p:cNvPr id="2" name="Straight Connector 1">
            <a:extLst>
              <a:ext uri="{FF2B5EF4-FFF2-40B4-BE49-F238E27FC236}">
                <a16:creationId xmlns:a16="http://schemas.microsoft.com/office/drawing/2014/main" id="{13FF26DE-A5AA-C638-8DFB-54817C1224A3}"/>
              </a:ext>
            </a:extLst>
          </p:cNvPr>
          <p:cNvCxnSpPr/>
          <p:nvPr/>
        </p:nvCxnSpPr>
        <p:spPr>
          <a:xfrm>
            <a:off x="5603357" y="642916"/>
            <a:ext cx="0" cy="5018567"/>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9064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8">
                                            <p:txEl>
                                              <p:pRg st="1" end="1"/>
                                            </p:txEl>
                                          </p:spTgt>
                                        </p:tgtEl>
                                        <p:attrNameLst>
                                          <p:attrName>style.color</p:attrName>
                                        </p:attrNameLst>
                                      </p:cBhvr>
                                      <p:to>
                                        <a:schemeClr val="accent2"/>
                                      </p:to>
                                    </p:animClr>
                                    <p:animClr clrSpc="rgb" dir="cw">
                                      <p:cBhvr>
                                        <p:cTn id="7" dur="500" fill="hold"/>
                                        <p:tgtEl>
                                          <p:spTgt spid="8">
                                            <p:txEl>
                                              <p:pRg st="1" end="1"/>
                                            </p:txEl>
                                          </p:spTgt>
                                        </p:tgtEl>
                                        <p:attrNameLst>
                                          <p:attrName>fillcolor</p:attrName>
                                        </p:attrNameLst>
                                      </p:cBhvr>
                                      <p:to>
                                        <a:schemeClr val="accent2"/>
                                      </p:to>
                                    </p:animClr>
                                    <p:set>
                                      <p:cBhvr>
                                        <p:cTn id="8" dur="500" fill="hold"/>
                                        <p:tgtEl>
                                          <p:spTgt spid="8">
                                            <p:txEl>
                                              <p:pRg st="1" end="1"/>
                                            </p:txEl>
                                          </p:spTgt>
                                        </p:tgtEl>
                                        <p:attrNameLst>
                                          <p:attrName>fill.type</p:attrName>
                                        </p:attrNameLst>
                                      </p:cBhvr>
                                      <p:to>
                                        <p:strVal val="solid"/>
                                      </p:to>
                                    </p:set>
                                    <p:set>
                                      <p:cBhvr>
                                        <p:cTn id="9" dur="500" fill="hold"/>
                                        <p:tgtEl>
                                          <p:spTgt spid="8">
                                            <p:txEl>
                                              <p:pRg st="1" end="1"/>
                                            </p:txEl>
                                          </p:spTgt>
                                        </p:tgtEl>
                                        <p:attrNameLst>
                                          <p:attrName>fill.on</p:attrName>
                                        </p:attrNameLst>
                                      </p:cBhvr>
                                      <p:to>
                                        <p:strVal val="true"/>
                                      </p:to>
                                    </p:set>
                                  </p:childTnLst>
                                </p:cTn>
                              </p:par>
                              <p:par>
                                <p:cTn id="10" presetID="19" presetClass="emph" presetSubtype="0" fill="hold" nodeType="withEffect">
                                  <p:stCondLst>
                                    <p:cond delay="0"/>
                                  </p:stCondLst>
                                  <p:childTnLst>
                                    <p:animClr clrSpc="rgb" dir="cw">
                                      <p:cBhvr override="childStyle">
                                        <p:cTn id="11" dur="500" fill="hold"/>
                                        <p:tgtEl>
                                          <p:spTgt spid="8">
                                            <p:txEl>
                                              <p:pRg st="2" end="2"/>
                                            </p:txEl>
                                          </p:spTgt>
                                        </p:tgtEl>
                                        <p:attrNameLst>
                                          <p:attrName>style.color</p:attrName>
                                        </p:attrNameLst>
                                      </p:cBhvr>
                                      <p:to>
                                        <a:schemeClr val="accent2"/>
                                      </p:to>
                                    </p:animClr>
                                    <p:animClr clrSpc="rgb" dir="cw">
                                      <p:cBhvr>
                                        <p:cTn id="12" dur="500" fill="hold"/>
                                        <p:tgtEl>
                                          <p:spTgt spid="8">
                                            <p:txEl>
                                              <p:pRg st="2" end="2"/>
                                            </p:txEl>
                                          </p:spTgt>
                                        </p:tgtEl>
                                        <p:attrNameLst>
                                          <p:attrName>fillcolor</p:attrName>
                                        </p:attrNameLst>
                                      </p:cBhvr>
                                      <p:to>
                                        <a:schemeClr val="accent2"/>
                                      </p:to>
                                    </p:animClr>
                                    <p:set>
                                      <p:cBhvr>
                                        <p:cTn id="13" dur="500" fill="hold"/>
                                        <p:tgtEl>
                                          <p:spTgt spid="8">
                                            <p:txEl>
                                              <p:pRg st="2" end="2"/>
                                            </p:txEl>
                                          </p:spTgt>
                                        </p:tgtEl>
                                        <p:attrNameLst>
                                          <p:attrName>fill.type</p:attrName>
                                        </p:attrNameLst>
                                      </p:cBhvr>
                                      <p:to>
                                        <p:strVal val="solid"/>
                                      </p:to>
                                    </p:set>
                                    <p:set>
                                      <p:cBhvr>
                                        <p:cTn id="14" dur="500" fill="hold"/>
                                        <p:tgtEl>
                                          <p:spTgt spid="8">
                                            <p:txEl>
                                              <p:pRg st="2" end="2"/>
                                            </p:txEl>
                                          </p:spTgt>
                                        </p:tgtEl>
                                        <p:attrNameLst>
                                          <p:attrName>fill.on</p:attrName>
                                        </p:attrNameLst>
                                      </p:cBhvr>
                                      <p:to>
                                        <p:strVal val="true"/>
                                      </p:to>
                                    </p:set>
                                  </p:childTnLst>
                                </p:cTn>
                              </p:par>
                              <p:par>
                                <p:cTn id="15" presetID="19" presetClass="emph" presetSubtype="0" fill="hold" nodeType="withEffect">
                                  <p:stCondLst>
                                    <p:cond delay="0"/>
                                  </p:stCondLst>
                                  <p:childTnLst>
                                    <p:animClr clrSpc="rgb" dir="cw">
                                      <p:cBhvr override="childStyle">
                                        <p:cTn id="16" dur="500" fill="hold"/>
                                        <p:tgtEl>
                                          <p:spTgt spid="8">
                                            <p:txEl>
                                              <p:pRg st="3" end="3"/>
                                            </p:txEl>
                                          </p:spTgt>
                                        </p:tgtEl>
                                        <p:attrNameLst>
                                          <p:attrName>style.color</p:attrName>
                                        </p:attrNameLst>
                                      </p:cBhvr>
                                      <p:to>
                                        <a:schemeClr val="accent2"/>
                                      </p:to>
                                    </p:animClr>
                                    <p:animClr clrSpc="rgb" dir="cw">
                                      <p:cBhvr>
                                        <p:cTn id="17" dur="500" fill="hold"/>
                                        <p:tgtEl>
                                          <p:spTgt spid="8">
                                            <p:txEl>
                                              <p:pRg st="3" end="3"/>
                                            </p:txEl>
                                          </p:spTgt>
                                        </p:tgtEl>
                                        <p:attrNameLst>
                                          <p:attrName>fillcolor</p:attrName>
                                        </p:attrNameLst>
                                      </p:cBhvr>
                                      <p:to>
                                        <a:schemeClr val="accent2"/>
                                      </p:to>
                                    </p:animClr>
                                    <p:set>
                                      <p:cBhvr>
                                        <p:cTn id="18" dur="500" fill="hold"/>
                                        <p:tgtEl>
                                          <p:spTgt spid="8">
                                            <p:txEl>
                                              <p:pRg st="3" end="3"/>
                                            </p:txEl>
                                          </p:spTgt>
                                        </p:tgtEl>
                                        <p:attrNameLst>
                                          <p:attrName>fill.type</p:attrName>
                                        </p:attrNameLst>
                                      </p:cBhvr>
                                      <p:to>
                                        <p:strVal val="solid"/>
                                      </p:to>
                                    </p:set>
                                    <p:set>
                                      <p:cBhvr>
                                        <p:cTn id="19" dur="500" fill="hold"/>
                                        <p:tgtEl>
                                          <p:spTgt spid="8">
                                            <p:txEl>
                                              <p:pRg st="3" end="3"/>
                                            </p:txEl>
                                          </p:spTgt>
                                        </p:tgtEl>
                                        <p:attrNameLst>
                                          <p:attrName>fill.on</p:attrName>
                                        </p:attrNameLst>
                                      </p:cBhvr>
                                      <p:to>
                                        <p:strVal val="true"/>
                                      </p:to>
                                    </p:set>
                                  </p:childTnLst>
                                </p:cTn>
                              </p:par>
                              <p:par>
                                <p:cTn id="20" presetID="19" presetClass="emph" presetSubtype="0" fill="hold" nodeType="withEffect">
                                  <p:stCondLst>
                                    <p:cond delay="0"/>
                                  </p:stCondLst>
                                  <p:childTnLst>
                                    <p:animClr clrSpc="rgb" dir="cw">
                                      <p:cBhvr override="childStyle">
                                        <p:cTn id="21" dur="500" fill="hold"/>
                                        <p:tgtEl>
                                          <p:spTgt spid="8">
                                            <p:txEl>
                                              <p:pRg st="4" end="4"/>
                                            </p:txEl>
                                          </p:spTgt>
                                        </p:tgtEl>
                                        <p:attrNameLst>
                                          <p:attrName>style.color</p:attrName>
                                        </p:attrNameLst>
                                      </p:cBhvr>
                                      <p:to>
                                        <a:schemeClr val="accent2"/>
                                      </p:to>
                                    </p:animClr>
                                    <p:animClr clrSpc="rgb" dir="cw">
                                      <p:cBhvr>
                                        <p:cTn id="22" dur="500" fill="hold"/>
                                        <p:tgtEl>
                                          <p:spTgt spid="8">
                                            <p:txEl>
                                              <p:pRg st="4" end="4"/>
                                            </p:txEl>
                                          </p:spTgt>
                                        </p:tgtEl>
                                        <p:attrNameLst>
                                          <p:attrName>fillcolor</p:attrName>
                                        </p:attrNameLst>
                                      </p:cBhvr>
                                      <p:to>
                                        <a:schemeClr val="accent2"/>
                                      </p:to>
                                    </p:animClr>
                                    <p:set>
                                      <p:cBhvr>
                                        <p:cTn id="23" dur="500" fill="hold"/>
                                        <p:tgtEl>
                                          <p:spTgt spid="8">
                                            <p:txEl>
                                              <p:pRg st="4" end="4"/>
                                            </p:txEl>
                                          </p:spTgt>
                                        </p:tgtEl>
                                        <p:attrNameLst>
                                          <p:attrName>fill.type</p:attrName>
                                        </p:attrNameLst>
                                      </p:cBhvr>
                                      <p:to>
                                        <p:strVal val="solid"/>
                                      </p:to>
                                    </p:set>
                                    <p:set>
                                      <p:cBhvr>
                                        <p:cTn id="24" dur="500" fill="hold"/>
                                        <p:tgtEl>
                                          <p:spTgt spid="8">
                                            <p:txEl>
                                              <p:pRg st="4" end="4"/>
                                            </p:txEl>
                                          </p:spTgt>
                                        </p:tgtEl>
                                        <p:attrNameLst>
                                          <p:attrName>fill.on</p:attrName>
                                        </p:attrNameLst>
                                      </p:cBhvr>
                                      <p:to>
                                        <p:strVal val="true"/>
                                      </p:to>
                                    </p:set>
                                  </p:childTnLst>
                                </p:cTn>
                              </p:par>
                              <p:par>
                                <p:cTn id="25" presetID="19" presetClass="emph" presetSubtype="0" fill="hold" nodeType="withEffect">
                                  <p:stCondLst>
                                    <p:cond delay="0"/>
                                  </p:stCondLst>
                                  <p:childTnLst>
                                    <p:animClr clrSpc="rgb" dir="cw">
                                      <p:cBhvr override="childStyle">
                                        <p:cTn id="26" dur="500" fill="hold"/>
                                        <p:tgtEl>
                                          <p:spTgt spid="8">
                                            <p:txEl>
                                              <p:pRg st="5" end="5"/>
                                            </p:txEl>
                                          </p:spTgt>
                                        </p:tgtEl>
                                        <p:attrNameLst>
                                          <p:attrName>style.color</p:attrName>
                                        </p:attrNameLst>
                                      </p:cBhvr>
                                      <p:to>
                                        <a:schemeClr val="accent2"/>
                                      </p:to>
                                    </p:animClr>
                                    <p:animClr clrSpc="rgb" dir="cw">
                                      <p:cBhvr>
                                        <p:cTn id="27" dur="500" fill="hold"/>
                                        <p:tgtEl>
                                          <p:spTgt spid="8">
                                            <p:txEl>
                                              <p:pRg st="5" end="5"/>
                                            </p:txEl>
                                          </p:spTgt>
                                        </p:tgtEl>
                                        <p:attrNameLst>
                                          <p:attrName>fillcolor</p:attrName>
                                        </p:attrNameLst>
                                      </p:cBhvr>
                                      <p:to>
                                        <a:schemeClr val="accent2"/>
                                      </p:to>
                                    </p:animClr>
                                    <p:set>
                                      <p:cBhvr>
                                        <p:cTn id="28" dur="500" fill="hold"/>
                                        <p:tgtEl>
                                          <p:spTgt spid="8">
                                            <p:txEl>
                                              <p:pRg st="5" end="5"/>
                                            </p:txEl>
                                          </p:spTgt>
                                        </p:tgtEl>
                                        <p:attrNameLst>
                                          <p:attrName>fill.type</p:attrName>
                                        </p:attrNameLst>
                                      </p:cBhvr>
                                      <p:to>
                                        <p:strVal val="solid"/>
                                      </p:to>
                                    </p:set>
                                    <p:set>
                                      <p:cBhvr>
                                        <p:cTn id="29" dur="500" fill="hold"/>
                                        <p:tgtEl>
                                          <p:spTgt spid="8">
                                            <p:txEl>
                                              <p:pRg st="5" end="5"/>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DBE4D27-B2D3-A3D3-1D84-13EC64B5D1E4}"/>
              </a:ext>
            </a:extLst>
          </p:cNvPr>
          <p:cNvSpPr txBox="1"/>
          <p:nvPr/>
        </p:nvSpPr>
        <p:spPr>
          <a:xfrm>
            <a:off x="6382380" y="410477"/>
            <a:ext cx="4594457" cy="2246769"/>
          </a:xfrm>
          <a:prstGeom prst="rect">
            <a:avLst/>
          </a:prstGeom>
          <a:noFill/>
        </p:spPr>
        <p:txBody>
          <a:bodyPr wrap="square" rtlCol="0">
            <a:spAutoFit/>
          </a:bodyPr>
          <a:lstStyle/>
          <a:p>
            <a:pPr algn="l"/>
            <a:r>
              <a:rPr lang="en-US" sz="3200" b="1" i="0" u="none" strike="noStrike" baseline="0" dirty="0">
                <a:solidFill>
                  <a:schemeClr val="accent1">
                    <a:lumMod val="75000"/>
                  </a:schemeClr>
                </a:solidFill>
              </a:rPr>
              <a:t>Channel Utilization</a:t>
            </a:r>
          </a:p>
          <a:p>
            <a:pPr marL="285750" indent="-285750" algn="l">
              <a:buFont typeface="Arial" panose="020B0604020202020204" pitchFamily="34" charset="0"/>
              <a:buChar char="•"/>
            </a:pPr>
            <a:r>
              <a:rPr lang="en-US" sz="1800" b="0" i="0" u="none" strike="noStrike" baseline="0" dirty="0"/>
              <a:t>Email – 85%</a:t>
            </a:r>
          </a:p>
          <a:p>
            <a:pPr marL="285750" indent="-285750" algn="l">
              <a:buFont typeface="Arial" panose="020B0604020202020204" pitchFamily="34" charset="0"/>
              <a:buChar char="•"/>
            </a:pPr>
            <a:r>
              <a:rPr lang="en-US" sz="1800" b="0" i="0" u="none" strike="noStrike" baseline="0" dirty="0"/>
              <a:t>Social Media – 62%</a:t>
            </a:r>
          </a:p>
          <a:p>
            <a:pPr marL="285750" indent="-285750" algn="l">
              <a:buFont typeface="Arial" panose="020B0604020202020204" pitchFamily="34" charset="0"/>
              <a:buChar char="•"/>
            </a:pPr>
            <a:r>
              <a:rPr lang="en-US" dirty="0"/>
              <a:t>Events (Virtual &amp; In-Person) – 58%</a:t>
            </a:r>
          </a:p>
          <a:p>
            <a:pPr marL="285750" indent="-285750" algn="l">
              <a:buFont typeface="Arial" panose="020B0604020202020204" pitchFamily="34" charset="0"/>
              <a:buChar char="•"/>
            </a:pPr>
            <a:r>
              <a:rPr lang="en-US" sz="1800" b="1" i="0" u="none" strike="noStrike" baseline="0" dirty="0"/>
              <a:t>Referrals – 44%</a:t>
            </a:r>
          </a:p>
          <a:p>
            <a:pPr marL="285750" indent="-285750" algn="l">
              <a:buFont typeface="Arial" panose="020B0604020202020204" pitchFamily="34" charset="0"/>
              <a:buChar char="•"/>
            </a:pPr>
            <a:r>
              <a:rPr lang="en-US" sz="1800" b="0" i="0" u="none" strike="noStrike" baseline="0" dirty="0"/>
              <a:t>Direct Sales </a:t>
            </a:r>
            <a:r>
              <a:rPr lang="en-US" dirty="0"/>
              <a:t>(phone &amp; mail) – 33%</a:t>
            </a:r>
            <a:endParaRPr lang="en-US" sz="1800" b="0" i="0" u="none" strike="noStrike" baseline="0" dirty="0"/>
          </a:p>
          <a:p>
            <a:pPr algn="l"/>
            <a:endParaRPr lang="en-US" dirty="0"/>
          </a:p>
        </p:txBody>
      </p:sp>
      <p:sp>
        <p:nvSpPr>
          <p:cNvPr id="8" name="TextBox 7">
            <a:extLst>
              <a:ext uri="{FF2B5EF4-FFF2-40B4-BE49-F238E27FC236}">
                <a16:creationId xmlns:a16="http://schemas.microsoft.com/office/drawing/2014/main" id="{4A34D54F-B1EA-BB0D-D0D1-95BCD7EC0779}"/>
              </a:ext>
            </a:extLst>
          </p:cNvPr>
          <p:cNvSpPr txBox="1"/>
          <p:nvPr/>
        </p:nvSpPr>
        <p:spPr>
          <a:xfrm>
            <a:off x="6382379" y="2423491"/>
            <a:ext cx="5456695" cy="1415772"/>
          </a:xfrm>
          <a:prstGeom prst="rect">
            <a:avLst/>
          </a:prstGeom>
          <a:noFill/>
        </p:spPr>
        <p:txBody>
          <a:bodyPr wrap="square" rtlCol="0">
            <a:spAutoFit/>
          </a:bodyPr>
          <a:lstStyle/>
          <a:p>
            <a:pPr algn="l"/>
            <a:r>
              <a:rPr lang="en-US" sz="3200" b="1" i="0" u="none" strike="noStrike" baseline="0" dirty="0">
                <a:solidFill>
                  <a:schemeClr val="accent1">
                    <a:lumMod val="75000"/>
                  </a:schemeClr>
                </a:solidFill>
              </a:rPr>
              <a:t>Types of Offers</a:t>
            </a:r>
          </a:p>
          <a:p>
            <a:pPr marL="285750" indent="-285750" algn="l">
              <a:buFont typeface="Arial" panose="020B0604020202020204" pitchFamily="34" charset="0"/>
              <a:buChar char="•"/>
            </a:pPr>
            <a:r>
              <a:rPr lang="en-US" sz="1800" i="0" u="none" strike="noStrike" baseline="0" dirty="0"/>
              <a:t>Convention Discounts – 47%</a:t>
            </a:r>
          </a:p>
          <a:p>
            <a:pPr marL="285750" indent="-285750" algn="l">
              <a:buFont typeface="Arial" panose="020B0604020202020204" pitchFamily="34" charset="0"/>
              <a:buChar char="•"/>
            </a:pPr>
            <a:r>
              <a:rPr lang="en-US" sz="1800" b="0" i="0" u="none" strike="noStrike" baseline="0" dirty="0"/>
              <a:t>Recurring Dues Discount – 24%</a:t>
            </a:r>
          </a:p>
          <a:p>
            <a:pPr marL="285750" indent="-285750" algn="l">
              <a:buFont typeface="Arial" panose="020B0604020202020204" pitchFamily="34" charset="0"/>
              <a:buChar char="•"/>
            </a:pPr>
            <a:r>
              <a:rPr lang="en-US" dirty="0"/>
              <a:t>First-Year Discount (or additional months free) – 23%</a:t>
            </a:r>
          </a:p>
        </p:txBody>
      </p:sp>
      <p:sp>
        <p:nvSpPr>
          <p:cNvPr id="9" name="TextBox 8">
            <a:extLst>
              <a:ext uri="{FF2B5EF4-FFF2-40B4-BE49-F238E27FC236}">
                <a16:creationId xmlns:a16="http://schemas.microsoft.com/office/drawing/2014/main" id="{6987AE98-3E57-C38B-27FB-B39CE7B36002}"/>
              </a:ext>
            </a:extLst>
          </p:cNvPr>
          <p:cNvSpPr txBox="1"/>
          <p:nvPr/>
        </p:nvSpPr>
        <p:spPr>
          <a:xfrm>
            <a:off x="6382379" y="4042610"/>
            <a:ext cx="4879178" cy="1969770"/>
          </a:xfrm>
          <a:prstGeom prst="rect">
            <a:avLst/>
          </a:prstGeom>
          <a:noFill/>
        </p:spPr>
        <p:txBody>
          <a:bodyPr wrap="square" rtlCol="0">
            <a:spAutoFit/>
          </a:bodyPr>
          <a:lstStyle/>
          <a:p>
            <a:pPr algn="l"/>
            <a:r>
              <a:rPr lang="en-US" sz="3200" b="1" dirty="0">
                <a:solidFill>
                  <a:schemeClr val="accent1">
                    <a:lumMod val="75000"/>
                  </a:schemeClr>
                </a:solidFill>
              </a:rPr>
              <a:t>Top Reasons for Joining</a:t>
            </a:r>
            <a:endParaRPr lang="en-US" sz="3200" b="1" i="0" u="none" strike="noStrike" baseline="0" dirty="0">
              <a:solidFill>
                <a:schemeClr val="accent1">
                  <a:lumMod val="75000"/>
                </a:schemeClr>
              </a:solidFill>
            </a:endParaRPr>
          </a:p>
          <a:p>
            <a:pPr marL="285750" indent="-285750" algn="l">
              <a:buFont typeface="Arial" panose="020B0604020202020204" pitchFamily="34" charset="0"/>
              <a:buChar char="•"/>
            </a:pPr>
            <a:r>
              <a:rPr lang="en-US" sz="1800" b="1" i="0" u="none" strike="noStrike" baseline="0" dirty="0"/>
              <a:t>A</a:t>
            </a:r>
            <a:r>
              <a:rPr lang="en-US" sz="1800" b="0" i="0" u="none" strike="noStrike" baseline="0" dirty="0"/>
              <a:t>dvocacy</a:t>
            </a:r>
          </a:p>
          <a:p>
            <a:pPr marL="285750" indent="-285750" algn="l">
              <a:buFont typeface="Arial" panose="020B0604020202020204" pitchFamily="34" charset="0"/>
              <a:buChar char="•"/>
            </a:pPr>
            <a:r>
              <a:rPr lang="en-US" sz="1800" b="1" i="0" u="none" strike="noStrike" baseline="0" dirty="0"/>
              <a:t>B</a:t>
            </a:r>
            <a:r>
              <a:rPr lang="en-US" sz="1800" b="0" i="0" u="none" strike="noStrike" baseline="0" dirty="0"/>
              <a:t>enefits</a:t>
            </a:r>
          </a:p>
          <a:p>
            <a:pPr marL="285750" indent="-285750" algn="l">
              <a:buFont typeface="Arial" panose="020B0604020202020204" pitchFamily="34" charset="0"/>
              <a:buChar char="•"/>
            </a:pPr>
            <a:r>
              <a:rPr lang="en-US" sz="1800" b="0" i="0" u="none" strike="noStrike" baseline="0" dirty="0"/>
              <a:t>Social </a:t>
            </a:r>
            <a:r>
              <a:rPr lang="en-US" sz="1800" b="1" i="0" u="none" strike="noStrike" baseline="0" dirty="0"/>
              <a:t>C</a:t>
            </a:r>
            <a:r>
              <a:rPr lang="en-US" sz="1800" b="0" i="0" u="none" strike="noStrike" baseline="0" dirty="0"/>
              <a:t>onnection &amp; Information</a:t>
            </a:r>
          </a:p>
          <a:p>
            <a:pPr marL="285750" indent="-285750" algn="l">
              <a:buFont typeface="Arial" panose="020B0604020202020204" pitchFamily="34" charset="0"/>
              <a:buChar char="•"/>
            </a:pPr>
            <a:endParaRPr lang="en-US" sz="1800" b="0" i="0" u="none" strike="noStrike" baseline="0" dirty="0"/>
          </a:p>
          <a:p>
            <a:pPr algn="l"/>
            <a:endParaRPr lang="en-US" dirty="0"/>
          </a:p>
        </p:txBody>
      </p:sp>
      <p:sp>
        <p:nvSpPr>
          <p:cNvPr id="10" name="Title 1">
            <a:extLst>
              <a:ext uri="{FF2B5EF4-FFF2-40B4-BE49-F238E27FC236}">
                <a16:creationId xmlns:a16="http://schemas.microsoft.com/office/drawing/2014/main" id="{18CECF59-1D42-9650-C562-1080C165D233}"/>
              </a:ext>
            </a:extLst>
          </p:cNvPr>
          <p:cNvSpPr txBox="1">
            <a:spLocks/>
          </p:cNvSpPr>
          <p:nvPr/>
        </p:nvSpPr>
        <p:spPr>
          <a:xfrm>
            <a:off x="1178382" y="1256862"/>
            <a:ext cx="3849961" cy="35596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a:lstStyle>
          <a:p>
            <a:pPr algn="r"/>
            <a:r>
              <a:rPr lang="en-US" dirty="0">
                <a:solidFill>
                  <a:schemeClr val="accent1">
                    <a:lumMod val="75000"/>
                  </a:schemeClr>
                </a:solidFill>
              </a:rPr>
              <a:t>Recruitment is ongoing and multifaceted</a:t>
            </a:r>
          </a:p>
          <a:p>
            <a:pPr algn="r"/>
            <a:r>
              <a:rPr lang="en-US" dirty="0"/>
              <a:t> </a:t>
            </a:r>
            <a:r>
              <a:rPr lang="en-US" sz="3200" b="0" dirty="0"/>
              <a:t>with an emphasis on long term value</a:t>
            </a:r>
            <a:endParaRPr lang="en-US" dirty="0"/>
          </a:p>
        </p:txBody>
      </p:sp>
      <p:sp>
        <p:nvSpPr>
          <p:cNvPr id="2" name="TextBox 1">
            <a:extLst>
              <a:ext uri="{FF2B5EF4-FFF2-40B4-BE49-F238E27FC236}">
                <a16:creationId xmlns:a16="http://schemas.microsoft.com/office/drawing/2014/main" id="{BD9CEF49-713C-F873-02FD-3497A8BB8075}"/>
              </a:ext>
            </a:extLst>
          </p:cNvPr>
          <p:cNvSpPr txBox="1"/>
          <p:nvPr/>
        </p:nvSpPr>
        <p:spPr>
          <a:xfrm>
            <a:off x="8314671" y="6071188"/>
            <a:ext cx="3866136" cy="253916"/>
          </a:xfrm>
          <a:prstGeom prst="rect">
            <a:avLst/>
          </a:prstGeom>
          <a:noFill/>
        </p:spPr>
        <p:txBody>
          <a:bodyPr wrap="square">
            <a:spAutoFit/>
          </a:bodyPr>
          <a:lstStyle/>
          <a:p>
            <a:r>
              <a:rPr lang="en-US" sz="1050" b="0" dirty="0">
                <a:solidFill>
                  <a:srgbClr val="555555"/>
                </a:solidFill>
                <a:effectLst/>
                <a:latin typeface="Work Sans" panose="020B0604020202020204" pitchFamily="2" charset="0"/>
              </a:rPr>
              <a:t>Source: MGI Membership Marketing Benchmark Report</a:t>
            </a:r>
            <a:endParaRPr lang="en-US" sz="1050" dirty="0"/>
          </a:p>
        </p:txBody>
      </p:sp>
      <p:cxnSp>
        <p:nvCxnSpPr>
          <p:cNvPr id="11" name="Straight Connector 10">
            <a:extLst>
              <a:ext uri="{FF2B5EF4-FFF2-40B4-BE49-F238E27FC236}">
                <a16:creationId xmlns:a16="http://schemas.microsoft.com/office/drawing/2014/main" id="{F916EF5A-883B-55E3-94D1-3CCB48595AD1}"/>
              </a:ext>
            </a:extLst>
          </p:cNvPr>
          <p:cNvCxnSpPr/>
          <p:nvPr/>
        </p:nvCxnSpPr>
        <p:spPr>
          <a:xfrm>
            <a:off x="5720315" y="627323"/>
            <a:ext cx="0" cy="5018567"/>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1B56F596-8532-4BF9-793A-4B28F549AFC1}"/>
              </a:ext>
            </a:extLst>
          </p:cNvPr>
          <p:cNvSpPr/>
          <p:nvPr/>
        </p:nvSpPr>
        <p:spPr>
          <a:xfrm rot="19835413">
            <a:off x="9892517" y="4565830"/>
            <a:ext cx="2055371" cy="923330"/>
          </a:xfrm>
          <a:prstGeom prst="rect">
            <a:avLst/>
          </a:prstGeom>
          <a:noFill/>
        </p:spPr>
        <p:txBody>
          <a:bodyPr wrap="none" lIns="91440" tIns="45720" rIns="91440" bIns="45720">
            <a:spAutoFit/>
          </a:bodyPr>
          <a:lstStyle/>
          <a:p>
            <a:pPr algn="ctr"/>
            <a:r>
              <a:rPr lang="en-US" sz="5400" b="0" cap="none" spc="0" dirty="0">
                <a:ln w="0"/>
                <a:solidFill>
                  <a:schemeClr val="tx2"/>
                </a:solidFill>
                <a:effectLst>
                  <a:outerShdw blurRad="38100" dist="19050" dir="2700000" algn="tl" rotWithShape="0">
                    <a:schemeClr val="dk1">
                      <a:alpha val="40000"/>
                    </a:schemeClr>
                  </a:outerShdw>
                </a:effectLst>
                <a:latin typeface="Congenial" panose="020F0502020204030204" pitchFamily="2" charset="0"/>
              </a:rPr>
              <a:t>ABC’s</a:t>
            </a:r>
          </a:p>
        </p:txBody>
      </p:sp>
    </p:spTree>
    <p:extLst>
      <p:ext uri="{BB962C8B-B14F-4D97-AF65-F5344CB8AC3E}">
        <p14:creationId xmlns:p14="http://schemas.microsoft.com/office/powerpoint/2010/main" val="2866538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3916F-27E5-E8A5-C9DA-430D7380E6E4}"/>
              </a:ext>
            </a:extLst>
          </p:cNvPr>
          <p:cNvSpPr>
            <a:spLocks noGrp="1"/>
          </p:cNvSpPr>
          <p:nvPr>
            <p:ph type="ctrTitle"/>
          </p:nvPr>
        </p:nvSpPr>
        <p:spPr>
          <a:xfrm>
            <a:off x="272468" y="2133600"/>
            <a:ext cx="6037448" cy="2387600"/>
          </a:xfrm>
        </p:spPr>
        <p:txBody>
          <a:bodyPr>
            <a:noAutofit/>
          </a:bodyPr>
          <a:lstStyle/>
          <a:p>
            <a:pPr algn="r"/>
            <a:r>
              <a:rPr lang="en-US" sz="4400" noProof="0" dirty="0"/>
              <a:t>Engagement leads to Renewal</a:t>
            </a:r>
            <a:endParaRPr lang="en-US" sz="4400" dirty="0"/>
          </a:p>
        </p:txBody>
      </p:sp>
      <p:grpSp>
        <p:nvGrpSpPr>
          <p:cNvPr id="45" name="Group 44">
            <a:extLst>
              <a:ext uri="{FF2B5EF4-FFF2-40B4-BE49-F238E27FC236}">
                <a16:creationId xmlns:a16="http://schemas.microsoft.com/office/drawing/2014/main" id="{19F35409-08C1-EFC8-518A-8E389F5A747D}"/>
              </a:ext>
            </a:extLst>
          </p:cNvPr>
          <p:cNvGrpSpPr/>
          <p:nvPr/>
        </p:nvGrpSpPr>
        <p:grpSpPr>
          <a:xfrm>
            <a:off x="6573873" y="695613"/>
            <a:ext cx="4808580" cy="4875008"/>
            <a:chOff x="5774575" y="695613"/>
            <a:chExt cx="5150678" cy="5221832"/>
          </a:xfrm>
        </p:grpSpPr>
        <p:grpSp>
          <p:nvGrpSpPr>
            <p:cNvPr id="36" name="Group 35">
              <a:extLst>
                <a:ext uri="{FF2B5EF4-FFF2-40B4-BE49-F238E27FC236}">
                  <a16:creationId xmlns:a16="http://schemas.microsoft.com/office/drawing/2014/main" id="{E8D27618-2C05-5118-89C0-8526927CAE57}"/>
                </a:ext>
              </a:extLst>
            </p:cNvPr>
            <p:cNvGrpSpPr/>
            <p:nvPr/>
          </p:nvGrpSpPr>
          <p:grpSpPr>
            <a:xfrm>
              <a:off x="9035491" y="2040421"/>
              <a:ext cx="1889762" cy="1889762"/>
              <a:chOff x="5727061" y="4263122"/>
              <a:chExt cx="1889762" cy="1889762"/>
            </a:xfrm>
          </p:grpSpPr>
          <p:sp>
            <p:nvSpPr>
              <p:cNvPr id="17" name="Google Shape;548;g12cceb54836_1_116">
                <a:extLst>
                  <a:ext uri="{FF2B5EF4-FFF2-40B4-BE49-F238E27FC236}">
                    <a16:creationId xmlns:a16="http://schemas.microsoft.com/office/drawing/2014/main" id="{538D926F-2A0B-6931-5C11-D4679985E154}"/>
                  </a:ext>
                </a:extLst>
              </p:cNvPr>
              <p:cNvSpPr/>
              <p:nvPr/>
            </p:nvSpPr>
            <p:spPr>
              <a:xfrm>
                <a:off x="5727061" y="4263122"/>
                <a:ext cx="1889762" cy="1889762"/>
              </a:xfrm>
              <a:prstGeom prst="ellipse">
                <a:avLst/>
              </a:prstGeom>
              <a:solidFill>
                <a:srgbClr val="429FD6"/>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Engage</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3" name="Graphic 22" descr="Handshake with solid fill">
                <a:extLst>
                  <a:ext uri="{FF2B5EF4-FFF2-40B4-BE49-F238E27FC236}">
                    <a16:creationId xmlns:a16="http://schemas.microsoft.com/office/drawing/2014/main" id="{00A3DF85-A828-C4C3-ECBD-C171D6BDA70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38366" y="4953876"/>
                <a:ext cx="905500" cy="905500"/>
              </a:xfrm>
              <a:prstGeom prst="rect">
                <a:avLst/>
              </a:prstGeom>
            </p:spPr>
          </p:pic>
        </p:grpSp>
        <p:grpSp>
          <p:nvGrpSpPr>
            <p:cNvPr id="37" name="Group 36">
              <a:extLst>
                <a:ext uri="{FF2B5EF4-FFF2-40B4-BE49-F238E27FC236}">
                  <a16:creationId xmlns:a16="http://schemas.microsoft.com/office/drawing/2014/main" id="{0CED190C-1E08-A5B2-872A-30CE17A687F8}"/>
                </a:ext>
              </a:extLst>
            </p:cNvPr>
            <p:cNvGrpSpPr/>
            <p:nvPr/>
          </p:nvGrpSpPr>
          <p:grpSpPr>
            <a:xfrm>
              <a:off x="7405033" y="695613"/>
              <a:ext cx="1889762" cy="1889762"/>
              <a:chOff x="3696103" y="4263122"/>
              <a:chExt cx="1889762" cy="1889762"/>
            </a:xfrm>
          </p:grpSpPr>
          <p:sp>
            <p:nvSpPr>
              <p:cNvPr id="16" name="Google Shape;541;g12cceb54836_1_116">
                <a:extLst>
                  <a:ext uri="{FF2B5EF4-FFF2-40B4-BE49-F238E27FC236}">
                    <a16:creationId xmlns:a16="http://schemas.microsoft.com/office/drawing/2014/main" id="{AFE82F6E-FF77-B919-8446-B12652D1A2F5}"/>
                  </a:ext>
                </a:extLst>
              </p:cNvPr>
              <p:cNvSpPr/>
              <p:nvPr/>
            </p:nvSpPr>
            <p:spPr>
              <a:xfrm>
                <a:off x="3696103" y="4263122"/>
                <a:ext cx="1889762" cy="1889762"/>
              </a:xfrm>
              <a:prstGeom prst="ellipse">
                <a:avLst/>
              </a:prstGeom>
              <a:solidFill>
                <a:srgbClr val="51C1B6"/>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Recruit</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5" name="Graphic 24" descr="Gears with solid fill">
                <a:extLst>
                  <a:ext uri="{FF2B5EF4-FFF2-40B4-BE49-F238E27FC236}">
                    <a16:creationId xmlns:a16="http://schemas.microsoft.com/office/drawing/2014/main" id="{4FC1CB55-EA62-5146-1BBA-4A18589ECEF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214710" y="5003582"/>
                <a:ext cx="837358" cy="837358"/>
              </a:xfrm>
              <a:prstGeom prst="rect">
                <a:avLst/>
              </a:prstGeom>
            </p:spPr>
          </p:pic>
        </p:grpSp>
        <p:grpSp>
          <p:nvGrpSpPr>
            <p:cNvPr id="35" name="Group 34">
              <a:extLst>
                <a:ext uri="{FF2B5EF4-FFF2-40B4-BE49-F238E27FC236}">
                  <a16:creationId xmlns:a16="http://schemas.microsoft.com/office/drawing/2014/main" id="{C76622AE-6442-5ACD-0189-C9F21E8CB151}"/>
                </a:ext>
              </a:extLst>
            </p:cNvPr>
            <p:cNvGrpSpPr/>
            <p:nvPr/>
          </p:nvGrpSpPr>
          <p:grpSpPr>
            <a:xfrm>
              <a:off x="8443819" y="4027683"/>
              <a:ext cx="1889762" cy="1889762"/>
              <a:chOff x="7758019" y="4263122"/>
              <a:chExt cx="1889762" cy="1889762"/>
            </a:xfrm>
          </p:grpSpPr>
          <p:sp>
            <p:nvSpPr>
              <p:cNvPr id="18" name="Google Shape;548;g12cceb54836_1_116">
                <a:extLst>
                  <a:ext uri="{FF2B5EF4-FFF2-40B4-BE49-F238E27FC236}">
                    <a16:creationId xmlns:a16="http://schemas.microsoft.com/office/drawing/2014/main" id="{290A29A4-8C88-5ED2-B589-2FA9528683CE}"/>
                  </a:ext>
                </a:extLst>
              </p:cNvPr>
              <p:cNvSpPr/>
              <p:nvPr/>
            </p:nvSpPr>
            <p:spPr>
              <a:xfrm>
                <a:off x="7758019" y="4263122"/>
                <a:ext cx="1889762" cy="1889762"/>
              </a:xfrm>
              <a:prstGeom prst="ellipse">
                <a:avLst/>
              </a:prstGeom>
              <a:solidFill>
                <a:srgbClr val="494E5F"/>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Renew</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7" name="Graphic 26" descr="Clock with solid fill">
                <a:extLst>
                  <a:ext uri="{FF2B5EF4-FFF2-40B4-BE49-F238E27FC236}">
                    <a16:creationId xmlns:a16="http://schemas.microsoft.com/office/drawing/2014/main" id="{91371E50-5D9F-9BB9-1EA0-106D8722E0B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49914" y="5038100"/>
                <a:ext cx="701900" cy="701900"/>
              </a:xfrm>
              <a:prstGeom prst="rect">
                <a:avLst/>
              </a:prstGeom>
            </p:spPr>
          </p:pic>
        </p:grpSp>
        <p:grpSp>
          <p:nvGrpSpPr>
            <p:cNvPr id="34" name="Group 33">
              <a:extLst>
                <a:ext uri="{FF2B5EF4-FFF2-40B4-BE49-F238E27FC236}">
                  <a16:creationId xmlns:a16="http://schemas.microsoft.com/office/drawing/2014/main" id="{A298E0CA-32F0-6861-1E66-D4A6B8045CA7}"/>
                </a:ext>
              </a:extLst>
            </p:cNvPr>
            <p:cNvGrpSpPr/>
            <p:nvPr/>
          </p:nvGrpSpPr>
          <p:grpSpPr>
            <a:xfrm>
              <a:off x="6309916" y="4027683"/>
              <a:ext cx="1889762" cy="1889762"/>
              <a:chOff x="9788977" y="4263122"/>
              <a:chExt cx="1889762" cy="1889762"/>
            </a:xfrm>
          </p:grpSpPr>
          <p:sp>
            <p:nvSpPr>
              <p:cNvPr id="19" name="Google Shape;548;g12cceb54836_1_116">
                <a:extLst>
                  <a:ext uri="{FF2B5EF4-FFF2-40B4-BE49-F238E27FC236}">
                    <a16:creationId xmlns:a16="http://schemas.microsoft.com/office/drawing/2014/main" id="{872CA609-BCAC-F823-6EC1-0ADC70504703}"/>
                  </a:ext>
                </a:extLst>
              </p:cNvPr>
              <p:cNvSpPr/>
              <p:nvPr/>
            </p:nvSpPr>
            <p:spPr>
              <a:xfrm>
                <a:off x="9788977" y="4263122"/>
                <a:ext cx="1889762" cy="1889762"/>
              </a:xfrm>
              <a:prstGeom prst="ellipse">
                <a:avLst/>
              </a:prstGeom>
              <a:solidFill>
                <a:srgbClr val="0C4962"/>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Reinstate</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29" name="Graphic 28" descr="Door Open with solid fill">
                <a:extLst>
                  <a:ext uri="{FF2B5EF4-FFF2-40B4-BE49-F238E27FC236}">
                    <a16:creationId xmlns:a16="http://schemas.microsoft.com/office/drawing/2014/main" id="{7F432C2B-6272-CC4D-A66C-8C39E5943D46}"/>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412292" y="5038100"/>
                <a:ext cx="682512" cy="682512"/>
              </a:xfrm>
              <a:prstGeom prst="rect">
                <a:avLst/>
              </a:prstGeom>
            </p:spPr>
          </p:pic>
        </p:grpSp>
        <p:grpSp>
          <p:nvGrpSpPr>
            <p:cNvPr id="38" name="Group 37">
              <a:extLst>
                <a:ext uri="{FF2B5EF4-FFF2-40B4-BE49-F238E27FC236}">
                  <a16:creationId xmlns:a16="http://schemas.microsoft.com/office/drawing/2014/main" id="{BFA127FC-6C13-5B71-2E6A-D566C3D1BFB3}"/>
                </a:ext>
              </a:extLst>
            </p:cNvPr>
            <p:cNvGrpSpPr/>
            <p:nvPr/>
          </p:nvGrpSpPr>
          <p:grpSpPr>
            <a:xfrm>
              <a:off x="5774575" y="2027983"/>
              <a:ext cx="1889762" cy="1889762"/>
              <a:chOff x="1681291" y="4263123"/>
              <a:chExt cx="1889762" cy="1889762"/>
            </a:xfrm>
          </p:grpSpPr>
          <p:sp>
            <p:nvSpPr>
              <p:cNvPr id="15" name="Google Shape;540;g12cceb54836_1_116">
                <a:extLst>
                  <a:ext uri="{FF2B5EF4-FFF2-40B4-BE49-F238E27FC236}">
                    <a16:creationId xmlns:a16="http://schemas.microsoft.com/office/drawing/2014/main" id="{3FE4766E-EC47-F30F-83A5-153707BD715A}"/>
                  </a:ext>
                </a:extLst>
              </p:cNvPr>
              <p:cNvSpPr/>
              <p:nvPr/>
            </p:nvSpPr>
            <p:spPr>
              <a:xfrm>
                <a:off x="1681291" y="4263123"/>
                <a:ext cx="1889762" cy="1889762"/>
              </a:xfrm>
              <a:prstGeom prst="ellipse">
                <a:avLst/>
              </a:prstGeom>
              <a:solidFill>
                <a:srgbClr val="F26823"/>
              </a:solid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rPr>
                  <a:t>Recognize</a:t>
                </a: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33" name="Graphic 32" descr="Lightbulb with solid fill">
                <a:extLst>
                  <a:ext uri="{FF2B5EF4-FFF2-40B4-BE49-F238E27FC236}">
                    <a16:creationId xmlns:a16="http://schemas.microsoft.com/office/drawing/2014/main" id="{8002604B-B13D-34B6-D9BD-D5E468CA0D3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270722" y="5038100"/>
                <a:ext cx="682512" cy="682512"/>
              </a:xfrm>
              <a:prstGeom prst="rect">
                <a:avLst/>
              </a:prstGeom>
            </p:spPr>
          </p:pic>
        </p:grpSp>
        <p:grpSp>
          <p:nvGrpSpPr>
            <p:cNvPr id="44" name="Group 43">
              <a:extLst>
                <a:ext uri="{FF2B5EF4-FFF2-40B4-BE49-F238E27FC236}">
                  <a16:creationId xmlns:a16="http://schemas.microsoft.com/office/drawing/2014/main" id="{010B089C-B3A9-B446-E65C-2CA9C43B6010}"/>
                </a:ext>
              </a:extLst>
            </p:cNvPr>
            <p:cNvGrpSpPr/>
            <p:nvPr/>
          </p:nvGrpSpPr>
          <p:grpSpPr>
            <a:xfrm>
              <a:off x="7689938" y="2885484"/>
              <a:ext cx="1307231" cy="1307231"/>
              <a:chOff x="7701970" y="2897516"/>
              <a:chExt cx="1307231" cy="1307231"/>
            </a:xfrm>
          </p:grpSpPr>
          <p:pic>
            <p:nvPicPr>
              <p:cNvPr id="40" name="Picture 39" descr="A logo of people in a circle&#10;&#10;Description automatically generated">
                <a:extLst>
                  <a:ext uri="{FF2B5EF4-FFF2-40B4-BE49-F238E27FC236}">
                    <a16:creationId xmlns:a16="http://schemas.microsoft.com/office/drawing/2014/main" id="{5C0416B6-B73A-A139-7EF9-C2A358BE9FA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769283" y="2969709"/>
                <a:ext cx="1166379" cy="1154229"/>
              </a:xfrm>
              <a:prstGeom prst="rect">
                <a:avLst/>
              </a:prstGeom>
            </p:spPr>
          </p:pic>
          <p:grpSp>
            <p:nvGrpSpPr>
              <p:cNvPr id="41" name="Group 40">
                <a:extLst>
                  <a:ext uri="{FF2B5EF4-FFF2-40B4-BE49-F238E27FC236}">
                    <a16:creationId xmlns:a16="http://schemas.microsoft.com/office/drawing/2014/main" id="{C7E9DF00-161E-1BD1-8743-40D275731D9C}"/>
                  </a:ext>
                </a:extLst>
              </p:cNvPr>
              <p:cNvGrpSpPr/>
              <p:nvPr/>
            </p:nvGrpSpPr>
            <p:grpSpPr>
              <a:xfrm>
                <a:off x="7701970" y="2897516"/>
                <a:ext cx="1307231" cy="1307231"/>
                <a:chOff x="7758019" y="4263122"/>
                <a:chExt cx="1889762" cy="1889762"/>
              </a:xfrm>
              <a:noFill/>
            </p:grpSpPr>
            <p:sp>
              <p:nvSpPr>
                <p:cNvPr id="42" name="Google Shape;548;g12cceb54836_1_116">
                  <a:extLst>
                    <a:ext uri="{FF2B5EF4-FFF2-40B4-BE49-F238E27FC236}">
                      <a16:creationId xmlns:a16="http://schemas.microsoft.com/office/drawing/2014/main" id="{B7BD4A25-323C-A51A-EF9C-C8C8DFD6E66D}"/>
                    </a:ext>
                  </a:extLst>
                </p:cNvPr>
                <p:cNvSpPr/>
                <p:nvPr/>
              </p:nvSpPr>
              <p:spPr>
                <a:xfrm>
                  <a:off x="7758019" y="4263122"/>
                  <a:ext cx="1889762" cy="1889762"/>
                </a:xfrm>
                <a:prstGeom prst="ellipse">
                  <a:avLst/>
                </a:prstGeom>
                <a:grpFill/>
                <a:ln w="47625" cap="flat" cmpd="sng">
                  <a:solidFill>
                    <a:schemeClr val="bg1">
                      <a:lumMod val="6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lang="en-US"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400" b="1" i="0" u="none" strike="noStrike" kern="1200" cap="none" spc="0" normalizeH="0" baseline="0" noProof="0" dirty="0">
                    <a:ln>
                      <a:noFill/>
                    </a:ln>
                    <a:solidFill>
                      <a:prstClr val="white"/>
                    </a:solidFill>
                    <a:effectLst/>
                    <a:uLnTx/>
                    <a:uFillTx/>
                    <a:latin typeface="Montserrat" panose="00000500000000000000" pitchFamily="2" charset="0"/>
                    <a:ea typeface="Calibri"/>
                    <a:cs typeface="Calibri"/>
                    <a:sym typeface="Calibri"/>
                  </a:endParaRPr>
                </a:p>
              </p:txBody>
            </p:sp>
            <p:pic>
              <p:nvPicPr>
                <p:cNvPr id="43" name="Graphic 42" descr="Clock with solid fill">
                  <a:extLst>
                    <a:ext uri="{FF2B5EF4-FFF2-40B4-BE49-F238E27FC236}">
                      <a16:creationId xmlns:a16="http://schemas.microsoft.com/office/drawing/2014/main" id="{1E599D10-BA0B-FE2E-EAB2-21A1ED585E1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349914" y="5038100"/>
                  <a:ext cx="701900" cy="701900"/>
                </a:xfrm>
                <a:prstGeom prst="rect">
                  <a:avLst/>
                </a:prstGeom>
              </p:spPr>
            </p:pic>
          </p:grpSp>
        </p:grpSp>
      </p:grpSp>
    </p:spTree>
    <p:extLst>
      <p:ext uri="{BB962C8B-B14F-4D97-AF65-F5344CB8AC3E}">
        <p14:creationId xmlns:p14="http://schemas.microsoft.com/office/powerpoint/2010/main" val="2560977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C1196A92-611C-D650-1937-1E661DE37D1F}"/>
              </a:ext>
            </a:extLst>
          </p:cNvPr>
          <p:cNvSpPr/>
          <p:nvPr/>
        </p:nvSpPr>
        <p:spPr>
          <a:xfrm>
            <a:off x="1041652" y="1783554"/>
            <a:ext cx="3099881" cy="3022060"/>
          </a:xfrm>
          <a:prstGeom prst="ellipse">
            <a:avLst/>
          </a:prstGeom>
          <a:gradFill flip="none" rotWithShape="1">
            <a:gsLst>
              <a:gs pos="24000">
                <a:schemeClr val="accent1">
                  <a:lumMod val="50000"/>
                </a:schemeClr>
              </a:gs>
              <a:gs pos="100000">
                <a:srgbClr val="00B0F0"/>
              </a:gs>
            </a:gsLst>
            <a:lin ang="16200000" scaled="1"/>
            <a:tileRect/>
          </a:gradFill>
          <a:ln w="66675">
            <a:solidFill>
              <a:schemeClr val="accent2"/>
            </a:soli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dirty="0"/>
              <a:t>Average First Year Member Attrition Rate</a:t>
            </a:r>
          </a:p>
          <a:p>
            <a:pPr algn="ctr"/>
            <a:r>
              <a:rPr lang="en-US" sz="4800" b="1" dirty="0"/>
              <a:t>50%</a:t>
            </a:r>
          </a:p>
        </p:txBody>
      </p:sp>
      <p:sp>
        <p:nvSpPr>
          <p:cNvPr id="3" name="Oval 2">
            <a:extLst>
              <a:ext uri="{FF2B5EF4-FFF2-40B4-BE49-F238E27FC236}">
                <a16:creationId xmlns:a16="http://schemas.microsoft.com/office/drawing/2014/main" id="{17505863-7D28-730A-08FF-4FE7342A4D98}"/>
              </a:ext>
            </a:extLst>
          </p:cNvPr>
          <p:cNvSpPr/>
          <p:nvPr/>
        </p:nvSpPr>
        <p:spPr>
          <a:xfrm>
            <a:off x="4546059" y="1783554"/>
            <a:ext cx="3099881" cy="3022060"/>
          </a:xfrm>
          <a:prstGeom prst="ellipse">
            <a:avLst/>
          </a:prstGeom>
          <a:gradFill flip="none" rotWithShape="1">
            <a:gsLst>
              <a:gs pos="24000">
                <a:schemeClr val="accent1">
                  <a:lumMod val="50000"/>
                </a:schemeClr>
              </a:gs>
              <a:gs pos="100000">
                <a:srgbClr val="00B0F0"/>
              </a:gs>
            </a:gsLst>
            <a:lin ang="16200000" scaled="1"/>
            <a:tileRect/>
          </a:gradFill>
          <a:ln w="66675">
            <a:solidFill>
              <a:schemeClr val="accent2"/>
            </a:soli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kern="700" dirty="0"/>
              <a:t>Engagement in the first</a:t>
            </a:r>
          </a:p>
          <a:p>
            <a:pPr algn="ctr"/>
            <a:r>
              <a:rPr lang="en-US" sz="4800" b="1" kern="100" dirty="0"/>
              <a:t>90 Days</a:t>
            </a:r>
          </a:p>
        </p:txBody>
      </p:sp>
      <p:pic>
        <p:nvPicPr>
          <p:cNvPr id="5" name="Picture 4">
            <a:extLst>
              <a:ext uri="{FF2B5EF4-FFF2-40B4-BE49-F238E27FC236}">
                <a16:creationId xmlns:a16="http://schemas.microsoft.com/office/drawing/2014/main" id="{68618F08-0EC8-64F4-6F7D-E50C64695DBD}"/>
              </a:ext>
            </a:extLst>
          </p:cNvPr>
          <p:cNvPicPr>
            <a:picLocks noChangeAspect="1"/>
          </p:cNvPicPr>
          <p:nvPr/>
        </p:nvPicPr>
        <p:blipFill>
          <a:blip r:embed="rId3"/>
          <a:stretch>
            <a:fillRect/>
          </a:stretch>
        </p:blipFill>
        <p:spPr>
          <a:xfrm>
            <a:off x="9342291" y="5569747"/>
            <a:ext cx="1981382" cy="649360"/>
          </a:xfrm>
          <a:prstGeom prst="rect">
            <a:avLst/>
          </a:prstGeom>
        </p:spPr>
      </p:pic>
      <p:sp>
        <p:nvSpPr>
          <p:cNvPr id="6" name="Oval 5">
            <a:extLst>
              <a:ext uri="{FF2B5EF4-FFF2-40B4-BE49-F238E27FC236}">
                <a16:creationId xmlns:a16="http://schemas.microsoft.com/office/drawing/2014/main" id="{081A1BE7-7656-CC6D-4B6A-A6D5CD6F8088}"/>
              </a:ext>
            </a:extLst>
          </p:cNvPr>
          <p:cNvSpPr/>
          <p:nvPr/>
        </p:nvSpPr>
        <p:spPr>
          <a:xfrm>
            <a:off x="8050466" y="1783554"/>
            <a:ext cx="3099881" cy="3022060"/>
          </a:xfrm>
          <a:prstGeom prst="ellipse">
            <a:avLst/>
          </a:prstGeom>
          <a:gradFill flip="none" rotWithShape="1">
            <a:gsLst>
              <a:gs pos="24000">
                <a:schemeClr val="accent1">
                  <a:lumMod val="50000"/>
                </a:schemeClr>
              </a:gs>
              <a:gs pos="100000">
                <a:srgbClr val="00B0F0"/>
              </a:gs>
            </a:gsLst>
            <a:lin ang="16200000" scaled="1"/>
            <a:tileRect/>
          </a:gradFill>
          <a:ln w="66675">
            <a:solidFill>
              <a:schemeClr val="accent2"/>
            </a:soli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kern="700" dirty="0"/>
              <a:t>Most effective engagement centers around</a:t>
            </a:r>
          </a:p>
          <a:p>
            <a:pPr algn="ctr"/>
            <a:r>
              <a:rPr lang="en-US" sz="3200" b="1" kern="700" dirty="0"/>
              <a:t>Other people</a:t>
            </a:r>
            <a:endParaRPr lang="en-US" sz="3200" b="1" kern="100" dirty="0"/>
          </a:p>
        </p:txBody>
      </p:sp>
      <p:sp>
        <p:nvSpPr>
          <p:cNvPr id="7" name="Title 6">
            <a:extLst>
              <a:ext uri="{FF2B5EF4-FFF2-40B4-BE49-F238E27FC236}">
                <a16:creationId xmlns:a16="http://schemas.microsoft.com/office/drawing/2014/main" id="{3E138000-641E-E976-1361-E0E11A3202AC}"/>
              </a:ext>
            </a:extLst>
          </p:cNvPr>
          <p:cNvSpPr>
            <a:spLocks noGrp="1"/>
          </p:cNvSpPr>
          <p:nvPr>
            <p:ph type="title"/>
          </p:nvPr>
        </p:nvSpPr>
        <p:spPr/>
        <p:txBody>
          <a:bodyPr>
            <a:normAutofit/>
          </a:bodyPr>
          <a:lstStyle/>
          <a:p>
            <a:r>
              <a:rPr lang="en-US" sz="3600" dirty="0"/>
              <a:t>Three Keys to Solving the Member Retention Puzzle</a:t>
            </a:r>
          </a:p>
        </p:txBody>
      </p:sp>
      <p:sp>
        <p:nvSpPr>
          <p:cNvPr id="9" name="TextBox 8">
            <a:extLst>
              <a:ext uri="{FF2B5EF4-FFF2-40B4-BE49-F238E27FC236}">
                <a16:creationId xmlns:a16="http://schemas.microsoft.com/office/drawing/2014/main" id="{28F691E0-13F4-4642-B42B-051BF5CEF55F}"/>
              </a:ext>
            </a:extLst>
          </p:cNvPr>
          <p:cNvSpPr txBox="1"/>
          <p:nvPr/>
        </p:nvSpPr>
        <p:spPr>
          <a:xfrm>
            <a:off x="9342290" y="5296111"/>
            <a:ext cx="2513009" cy="276999"/>
          </a:xfrm>
          <a:prstGeom prst="rect">
            <a:avLst/>
          </a:prstGeom>
          <a:noFill/>
        </p:spPr>
        <p:txBody>
          <a:bodyPr wrap="square">
            <a:spAutoFit/>
          </a:bodyPr>
          <a:lstStyle/>
          <a:p>
            <a:pPr algn="l" fontAlgn="base"/>
            <a:r>
              <a:rPr lang="en-US" sz="1200" dirty="0">
                <a:solidFill>
                  <a:srgbClr val="3B423D"/>
                </a:solidFill>
                <a:latin typeface="stag sans"/>
              </a:rPr>
              <a:t>Source: Chris Vaughn, Ph.D. </a:t>
            </a:r>
          </a:p>
        </p:txBody>
      </p:sp>
    </p:spTree>
    <p:extLst>
      <p:ext uri="{BB962C8B-B14F-4D97-AF65-F5344CB8AC3E}">
        <p14:creationId xmlns:p14="http://schemas.microsoft.com/office/powerpoint/2010/main" val="998942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4CB2D-6919-9504-27C7-248DD5428569}"/>
              </a:ext>
            </a:extLst>
          </p:cNvPr>
          <p:cNvSpPr>
            <a:spLocks noGrp="1"/>
          </p:cNvSpPr>
          <p:nvPr>
            <p:ph type="title"/>
          </p:nvPr>
        </p:nvSpPr>
        <p:spPr/>
        <p:txBody>
          <a:bodyPr>
            <a:normAutofit/>
          </a:bodyPr>
          <a:lstStyle/>
          <a:p>
            <a:pPr algn="ctr"/>
            <a:r>
              <a:rPr lang="en-US" sz="4000" dirty="0"/>
              <a:t>Top Trends We See Engaging New Members</a:t>
            </a:r>
          </a:p>
        </p:txBody>
      </p:sp>
      <p:sp>
        <p:nvSpPr>
          <p:cNvPr id="14" name="Oval 13">
            <a:extLst>
              <a:ext uri="{FF2B5EF4-FFF2-40B4-BE49-F238E27FC236}">
                <a16:creationId xmlns:a16="http://schemas.microsoft.com/office/drawing/2014/main" id="{CEE9DDD0-8CCB-B15E-7F3E-575FC771063E}"/>
              </a:ext>
            </a:extLst>
          </p:cNvPr>
          <p:cNvSpPr/>
          <p:nvPr/>
        </p:nvSpPr>
        <p:spPr>
          <a:xfrm>
            <a:off x="1052285" y="2793647"/>
            <a:ext cx="2336746" cy="2278083"/>
          </a:xfrm>
          <a:prstGeom prst="ellipse">
            <a:avLst/>
          </a:prstGeom>
          <a:gradFill flip="none" rotWithShape="1">
            <a:gsLst>
              <a:gs pos="24000">
                <a:schemeClr val="accent1">
                  <a:lumMod val="50000"/>
                </a:schemeClr>
              </a:gs>
              <a:gs pos="100000">
                <a:srgbClr val="00B0F0"/>
              </a:gs>
            </a:gsLst>
            <a:lin ang="16200000" scaled="1"/>
            <a:tileRect/>
          </a:grad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dirty="0"/>
              <a:t>Educational webinars</a:t>
            </a:r>
          </a:p>
        </p:txBody>
      </p:sp>
      <p:sp>
        <p:nvSpPr>
          <p:cNvPr id="15" name="Oval 14">
            <a:extLst>
              <a:ext uri="{FF2B5EF4-FFF2-40B4-BE49-F238E27FC236}">
                <a16:creationId xmlns:a16="http://schemas.microsoft.com/office/drawing/2014/main" id="{8C836A4A-829B-52AD-8C82-1024752C007F}"/>
              </a:ext>
            </a:extLst>
          </p:cNvPr>
          <p:cNvSpPr/>
          <p:nvPr/>
        </p:nvSpPr>
        <p:spPr>
          <a:xfrm>
            <a:off x="3672142" y="2793647"/>
            <a:ext cx="2336746" cy="2278083"/>
          </a:xfrm>
          <a:prstGeom prst="ellipse">
            <a:avLst/>
          </a:prstGeom>
          <a:gradFill flip="none" rotWithShape="1">
            <a:gsLst>
              <a:gs pos="24000">
                <a:schemeClr val="accent1">
                  <a:lumMod val="50000"/>
                </a:schemeClr>
              </a:gs>
              <a:gs pos="100000">
                <a:srgbClr val="00B0F0"/>
              </a:gs>
            </a:gsLst>
            <a:lin ang="16200000" scaled="1"/>
            <a:tileRect/>
          </a:grad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dirty="0"/>
              <a:t>Members-only access to websites</a:t>
            </a:r>
          </a:p>
        </p:txBody>
      </p:sp>
      <p:sp>
        <p:nvSpPr>
          <p:cNvPr id="16" name="Oval 15">
            <a:extLst>
              <a:ext uri="{FF2B5EF4-FFF2-40B4-BE49-F238E27FC236}">
                <a16:creationId xmlns:a16="http://schemas.microsoft.com/office/drawing/2014/main" id="{2CE4F421-B66E-0202-1F6F-D1CF19E6C193}"/>
              </a:ext>
            </a:extLst>
          </p:cNvPr>
          <p:cNvSpPr/>
          <p:nvPr/>
        </p:nvSpPr>
        <p:spPr>
          <a:xfrm>
            <a:off x="6291999" y="2793647"/>
            <a:ext cx="2336746" cy="2278083"/>
          </a:xfrm>
          <a:prstGeom prst="ellipse">
            <a:avLst/>
          </a:prstGeom>
          <a:gradFill flip="none" rotWithShape="1">
            <a:gsLst>
              <a:gs pos="24000">
                <a:schemeClr val="accent1">
                  <a:lumMod val="50000"/>
                </a:schemeClr>
              </a:gs>
              <a:gs pos="100000">
                <a:srgbClr val="00B0F0"/>
              </a:gs>
            </a:gsLst>
            <a:lin ang="16200000" scaled="1"/>
            <a:tileRect/>
          </a:grad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br>
              <a:rPr lang="en-US" dirty="0"/>
            </a:br>
            <a:br>
              <a:rPr lang="en-US" dirty="0"/>
            </a:br>
            <a:r>
              <a:rPr lang="en-US" dirty="0"/>
              <a:t>Purchase or maintain insurance through association</a:t>
            </a:r>
          </a:p>
        </p:txBody>
      </p:sp>
      <p:sp>
        <p:nvSpPr>
          <p:cNvPr id="17" name="Oval 16">
            <a:extLst>
              <a:ext uri="{FF2B5EF4-FFF2-40B4-BE49-F238E27FC236}">
                <a16:creationId xmlns:a16="http://schemas.microsoft.com/office/drawing/2014/main" id="{20BCE761-33FF-A218-9D89-E319AB3DF06B}"/>
              </a:ext>
            </a:extLst>
          </p:cNvPr>
          <p:cNvSpPr/>
          <p:nvPr/>
        </p:nvSpPr>
        <p:spPr>
          <a:xfrm>
            <a:off x="8911856" y="2793647"/>
            <a:ext cx="2336746" cy="2278083"/>
          </a:xfrm>
          <a:prstGeom prst="ellipse">
            <a:avLst/>
          </a:prstGeom>
          <a:gradFill flip="none" rotWithShape="1">
            <a:gsLst>
              <a:gs pos="24000">
                <a:schemeClr val="accent1">
                  <a:lumMod val="50000"/>
                </a:schemeClr>
              </a:gs>
              <a:gs pos="100000">
                <a:srgbClr val="00B0F0"/>
              </a:gs>
            </a:gsLst>
            <a:lin ang="16200000" scaled="1"/>
            <a:tileRect/>
          </a:grad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br>
              <a:rPr lang="en-US" dirty="0"/>
            </a:br>
            <a:r>
              <a:rPr lang="en-US" dirty="0"/>
              <a:t>Attendance at convention or other association event</a:t>
            </a:r>
          </a:p>
        </p:txBody>
      </p:sp>
      <p:sp>
        <p:nvSpPr>
          <p:cNvPr id="18" name="Arrow: Left-Right 17">
            <a:extLst>
              <a:ext uri="{FF2B5EF4-FFF2-40B4-BE49-F238E27FC236}">
                <a16:creationId xmlns:a16="http://schemas.microsoft.com/office/drawing/2014/main" id="{5C8742C7-AE96-F038-35D9-169EA531735D}"/>
              </a:ext>
            </a:extLst>
          </p:cNvPr>
          <p:cNvSpPr/>
          <p:nvPr/>
        </p:nvSpPr>
        <p:spPr>
          <a:xfrm>
            <a:off x="1052285" y="5390703"/>
            <a:ext cx="10301515" cy="446568"/>
          </a:xfrm>
          <a:prstGeom prst="leftRightArrow">
            <a:avLst>
              <a:gd name="adj1" fmla="val 59524"/>
              <a:gd name="adj2" fmla="val 166666"/>
            </a:avLst>
          </a:prstGeom>
          <a:gradFill>
            <a:gsLst>
              <a:gs pos="0">
                <a:schemeClr val="bg1">
                  <a:lumMod val="65000"/>
                </a:schemeClr>
              </a:gs>
              <a:gs pos="49495">
                <a:schemeClr val="bg1"/>
              </a:gs>
              <a:gs pos="100000">
                <a:schemeClr val="bg1">
                  <a:lumMod val="65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DC14535B-1765-7894-B779-F135AA6BD70F}"/>
              </a:ext>
            </a:extLst>
          </p:cNvPr>
          <p:cNvSpPr/>
          <p:nvPr/>
        </p:nvSpPr>
        <p:spPr>
          <a:xfrm>
            <a:off x="1397653" y="1831817"/>
            <a:ext cx="1646010" cy="1604687"/>
          </a:xfrm>
          <a:prstGeom prst="ellipse">
            <a:avLst/>
          </a:prstGeom>
          <a:blipFill>
            <a:blip r:embed="rId2" cstate="screen">
              <a:extLst>
                <a:ext uri="{28A0092B-C50C-407E-A947-70E740481C1C}">
                  <a14:useLocalDpi xmlns:a14="http://schemas.microsoft.com/office/drawing/2010/main"/>
                </a:ext>
              </a:extLst>
            </a:blip>
            <a:stretch>
              <a:fillRect/>
            </a:stretch>
          </a:blip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endParaRPr lang="en-US" dirty="0"/>
          </a:p>
        </p:txBody>
      </p:sp>
      <p:sp>
        <p:nvSpPr>
          <p:cNvPr id="20" name="Oval 19">
            <a:extLst>
              <a:ext uri="{FF2B5EF4-FFF2-40B4-BE49-F238E27FC236}">
                <a16:creationId xmlns:a16="http://schemas.microsoft.com/office/drawing/2014/main" id="{D07F6BF4-07D4-0748-1B33-CDE8F548885C}"/>
              </a:ext>
            </a:extLst>
          </p:cNvPr>
          <p:cNvSpPr/>
          <p:nvPr/>
        </p:nvSpPr>
        <p:spPr>
          <a:xfrm>
            <a:off x="4017510" y="1824313"/>
            <a:ext cx="1646010" cy="1604687"/>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endParaRPr lang="en-US" dirty="0"/>
          </a:p>
        </p:txBody>
      </p:sp>
      <p:sp>
        <p:nvSpPr>
          <p:cNvPr id="21" name="Oval 20">
            <a:extLst>
              <a:ext uri="{FF2B5EF4-FFF2-40B4-BE49-F238E27FC236}">
                <a16:creationId xmlns:a16="http://schemas.microsoft.com/office/drawing/2014/main" id="{1851EB20-AF06-9A6A-300B-63BF17D67ED8}"/>
              </a:ext>
            </a:extLst>
          </p:cNvPr>
          <p:cNvSpPr/>
          <p:nvPr/>
        </p:nvSpPr>
        <p:spPr>
          <a:xfrm>
            <a:off x="6637367" y="1824312"/>
            <a:ext cx="1646010" cy="160468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endParaRPr lang="en-US" dirty="0"/>
          </a:p>
        </p:txBody>
      </p:sp>
      <p:sp>
        <p:nvSpPr>
          <p:cNvPr id="22" name="Oval 21">
            <a:extLst>
              <a:ext uri="{FF2B5EF4-FFF2-40B4-BE49-F238E27FC236}">
                <a16:creationId xmlns:a16="http://schemas.microsoft.com/office/drawing/2014/main" id="{2EB74454-1EAC-2732-49C2-AD1998335B81}"/>
              </a:ext>
            </a:extLst>
          </p:cNvPr>
          <p:cNvSpPr/>
          <p:nvPr/>
        </p:nvSpPr>
        <p:spPr>
          <a:xfrm>
            <a:off x="9257224" y="1824312"/>
            <a:ext cx="1646010" cy="160468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66675">
            <a:gradFill>
              <a:gsLst>
                <a:gs pos="0">
                  <a:schemeClr val="bg1">
                    <a:lumMod val="75000"/>
                  </a:schemeClr>
                </a:gs>
                <a:gs pos="95000">
                  <a:schemeClr val="bg2">
                    <a:lumMod val="25000"/>
                  </a:schemeClr>
                </a:gs>
              </a:gsLst>
              <a:lin ang="5400000" scaled="1"/>
            </a:gra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endParaRPr lang="en-US" dirty="0"/>
          </a:p>
        </p:txBody>
      </p:sp>
      <p:sp>
        <p:nvSpPr>
          <p:cNvPr id="3" name="TextBox 2">
            <a:extLst>
              <a:ext uri="{FF2B5EF4-FFF2-40B4-BE49-F238E27FC236}">
                <a16:creationId xmlns:a16="http://schemas.microsoft.com/office/drawing/2014/main" id="{EA359743-44C8-71C4-29E0-616814DCBD92}"/>
              </a:ext>
            </a:extLst>
          </p:cNvPr>
          <p:cNvSpPr txBox="1"/>
          <p:nvPr/>
        </p:nvSpPr>
        <p:spPr>
          <a:xfrm>
            <a:off x="4499811" y="5837271"/>
            <a:ext cx="6954252" cy="400110"/>
          </a:xfrm>
          <a:prstGeom prst="rect">
            <a:avLst/>
          </a:prstGeom>
          <a:noFill/>
        </p:spPr>
        <p:txBody>
          <a:bodyPr wrap="square" rtlCol="0">
            <a:spAutoFit/>
          </a:bodyPr>
          <a:lstStyle/>
          <a:p>
            <a:pPr algn="r"/>
            <a:r>
              <a:rPr lang="en-US" sz="1000" dirty="0"/>
              <a:t>Sources: Naylor Association Solutions </a:t>
            </a:r>
            <a:r>
              <a:rPr lang="en-US" sz="1000" i="1" dirty="0"/>
              <a:t>2022 Benchmarking Report; </a:t>
            </a:r>
          </a:p>
          <a:p>
            <a:pPr algn="r"/>
            <a:r>
              <a:rPr lang="en-US" sz="1000" i="1" dirty="0"/>
              <a:t>MGI 2022 Benchmarking Report</a:t>
            </a:r>
          </a:p>
        </p:txBody>
      </p:sp>
    </p:spTree>
    <p:extLst>
      <p:ext uri="{BB962C8B-B14F-4D97-AF65-F5344CB8AC3E}">
        <p14:creationId xmlns:p14="http://schemas.microsoft.com/office/powerpoint/2010/main" val="369585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E480E134-CC09-863E-BFA2-C94B36756C7D}"/>
              </a:ext>
            </a:extLst>
          </p:cNvPr>
          <p:cNvSpPr/>
          <p:nvPr/>
        </p:nvSpPr>
        <p:spPr>
          <a:xfrm>
            <a:off x="665921" y="1783554"/>
            <a:ext cx="3678172" cy="3022060"/>
          </a:xfrm>
          <a:prstGeom prst="ellipse">
            <a:avLst/>
          </a:prstGeom>
          <a:gradFill flip="none" rotWithShape="1">
            <a:gsLst>
              <a:gs pos="44000">
                <a:srgbClr val="0A4D65"/>
              </a:gs>
              <a:gs pos="100000">
                <a:srgbClr val="0C4962"/>
              </a:gs>
            </a:gsLst>
            <a:lin ang="16200000" scaled="1"/>
            <a:tileRect/>
          </a:gradFill>
          <a:ln w="66675">
            <a:solidFill>
              <a:schemeClr val="accent2"/>
            </a:soli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sz="2600" b="1" dirty="0">
                <a:latin typeface="Montserrat" panose="00000500000000000000" pitchFamily="2" charset="0"/>
              </a:rPr>
              <a:t>LACK OF ENGAGEMENT</a:t>
            </a:r>
          </a:p>
          <a:p>
            <a:pPr algn="ctr"/>
            <a:r>
              <a:rPr lang="en-US" sz="4400" b="1" dirty="0">
                <a:latin typeface="Montserrat" panose="00000500000000000000" pitchFamily="2" charset="0"/>
              </a:rPr>
              <a:t>43%</a:t>
            </a:r>
          </a:p>
        </p:txBody>
      </p:sp>
      <p:sp>
        <p:nvSpPr>
          <p:cNvPr id="5" name="Oval 4">
            <a:extLst>
              <a:ext uri="{FF2B5EF4-FFF2-40B4-BE49-F238E27FC236}">
                <a16:creationId xmlns:a16="http://schemas.microsoft.com/office/drawing/2014/main" id="{01EBB450-7A42-B6D8-BB78-F3ECD1E6B8B9}"/>
              </a:ext>
            </a:extLst>
          </p:cNvPr>
          <p:cNvSpPr/>
          <p:nvPr/>
        </p:nvSpPr>
        <p:spPr>
          <a:xfrm>
            <a:off x="4374577" y="1783554"/>
            <a:ext cx="3675888" cy="3022060"/>
          </a:xfrm>
          <a:prstGeom prst="ellipse">
            <a:avLst/>
          </a:prstGeom>
          <a:gradFill flip="none" rotWithShape="1">
            <a:gsLst>
              <a:gs pos="24000">
                <a:srgbClr val="0A4D65"/>
              </a:gs>
              <a:gs pos="62000">
                <a:srgbClr val="0C4962"/>
              </a:gs>
              <a:gs pos="100000">
                <a:srgbClr val="0A4D65"/>
              </a:gs>
            </a:gsLst>
            <a:lin ang="16200000" scaled="1"/>
            <a:tileRect/>
          </a:gradFill>
          <a:ln w="66675">
            <a:solidFill>
              <a:schemeClr val="accent2"/>
            </a:soli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sz="2600" b="1" kern="700" dirty="0">
                <a:latin typeface="Montserrat" panose="00000500000000000000" pitchFamily="2" charset="0"/>
              </a:rPr>
              <a:t>LACK OF VALUE</a:t>
            </a:r>
          </a:p>
          <a:p>
            <a:pPr algn="ctr"/>
            <a:r>
              <a:rPr lang="en-US" sz="4400" b="1" kern="100" dirty="0">
                <a:latin typeface="Montserrat" panose="00000500000000000000" pitchFamily="2" charset="0"/>
              </a:rPr>
              <a:t>32%</a:t>
            </a:r>
          </a:p>
        </p:txBody>
      </p:sp>
      <p:sp>
        <p:nvSpPr>
          <p:cNvPr id="6" name="Oval 5">
            <a:extLst>
              <a:ext uri="{FF2B5EF4-FFF2-40B4-BE49-F238E27FC236}">
                <a16:creationId xmlns:a16="http://schemas.microsoft.com/office/drawing/2014/main" id="{3AAFE620-9A39-406B-80C0-5C30F3C5830F}"/>
              </a:ext>
            </a:extLst>
          </p:cNvPr>
          <p:cNvSpPr/>
          <p:nvPr/>
        </p:nvSpPr>
        <p:spPr>
          <a:xfrm>
            <a:off x="8050465" y="1783554"/>
            <a:ext cx="3675888" cy="3022060"/>
          </a:xfrm>
          <a:prstGeom prst="ellipse">
            <a:avLst/>
          </a:prstGeom>
          <a:gradFill flip="none" rotWithShape="1">
            <a:gsLst>
              <a:gs pos="24000">
                <a:srgbClr val="0A4D65"/>
              </a:gs>
              <a:gs pos="100000">
                <a:srgbClr val="0C4962"/>
              </a:gs>
            </a:gsLst>
            <a:lin ang="16200000" scaled="1"/>
            <a:tileRect/>
          </a:gradFill>
          <a:ln w="66675">
            <a:solidFill>
              <a:schemeClr val="accent2"/>
            </a:solidFill>
          </a:ln>
          <a:effectLst>
            <a:outerShdw blurRad="50800" dist="152400" dir="5400000" algn="t" rotWithShape="0">
              <a:prstClr val="black">
                <a:alpha val="22000"/>
              </a:prstClr>
            </a:outerShdw>
          </a:effectLst>
        </p:spPr>
        <p:style>
          <a:lnRef idx="0">
            <a:scrgbClr r="0" g="0" b="0"/>
          </a:lnRef>
          <a:fillRef idx="0">
            <a:scrgbClr r="0" g="0" b="0"/>
          </a:fillRef>
          <a:effectRef idx="0">
            <a:scrgbClr r="0" g="0" b="0"/>
          </a:effectRef>
          <a:fontRef idx="minor">
            <a:schemeClr val="lt1"/>
          </a:fontRef>
        </p:style>
        <p:txBody>
          <a:bodyPr lIns="0" tIns="0" rIns="0" bIns="0" rtlCol="0" anchor="ctr"/>
          <a:lstStyle/>
          <a:p>
            <a:pPr algn="ctr"/>
            <a:r>
              <a:rPr lang="en-US" sz="2600" b="1" kern="700" dirty="0">
                <a:latin typeface="Montserrat" panose="00000500000000000000" pitchFamily="2" charset="0"/>
              </a:rPr>
              <a:t>FORGOT TO RENEW</a:t>
            </a:r>
          </a:p>
          <a:p>
            <a:pPr algn="ctr"/>
            <a:r>
              <a:rPr lang="en-US" sz="4400" b="1" kern="700" dirty="0">
                <a:latin typeface="Montserrat" panose="00000500000000000000" pitchFamily="2" charset="0"/>
              </a:rPr>
              <a:t>32%</a:t>
            </a:r>
            <a:endParaRPr lang="en-US" sz="4400" b="1" kern="100" dirty="0">
              <a:latin typeface="Montserrat" panose="00000500000000000000" pitchFamily="2" charset="0"/>
            </a:endParaRPr>
          </a:p>
        </p:txBody>
      </p:sp>
      <p:sp>
        <p:nvSpPr>
          <p:cNvPr id="7" name="Title 6">
            <a:extLst>
              <a:ext uri="{FF2B5EF4-FFF2-40B4-BE49-F238E27FC236}">
                <a16:creationId xmlns:a16="http://schemas.microsoft.com/office/drawing/2014/main" id="{B17DDF83-2845-8A71-B1E9-1CF25779BF21}"/>
              </a:ext>
            </a:extLst>
          </p:cNvPr>
          <p:cNvSpPr txBox="1">
            <a:spLocks/>
          </p:cNvSpPr>
          <p:nvPr/>
        </p:nvSpPr>
        <p:spPr>
          <a:xfrm>
            <a:off x="838199" y="139701"/>
            <a:ext cx="11017099" cy="155098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b="1" kern="1200">
                <a:solidFill>
                  <a:srgbClr val="0C4962"/>
                </a:solidFill>
                <a:latin typeface="Montserrat" panose="00000500000000000000" pitchFamily="2" charset="0"/>
                <a:ea typeface="+mj-ea"/>
                <a:cs typeface="+mj-cs"/>
              </a:defRPr>
            </a:lvl1pPr>
          </a:lstStyle>
          <a:p>
            <a:pPr algn="ctr"/>
            <a:r>
              <a:rPr lang="en-US" sz="3300" dirty="0">
                <a:solidFill>
                  <a:srgbClr val="0A4D65"/>
                </a:solidFill>
              </a:rPr>
              <a:t>Top Three Reasons for</a:t>
            </a:r>
            <a:br>
              <a:rPr lang="en-US" dirty="0">
                <a:solidFill>
                  <a:srgbClr val="0A4D65"/>
                </a:solidFill>
              </a:rPr>
            </a:br>
            <a:r>
              <a:rPr lang="en-US" sz="4100" u="sng" dirty="0">
                <a:solidFill>
                  <a:srgbClr val="0A4D65"/>
                </a:solidFill>
              </a:rPr>
              <a:t>Not</a:t>
            </a:r>
            <a:r>
              <a:rPr lang="en-US" sz="4100" dirty="0">
                <a:solidFill>
                  <a:srgbClr val="0A4D65"/>
                </a:solidFill>
              </a:rPr>
              <a:t> Renewing Membership</a:t>
            </a:r>
            <a:endParaRPr lang="en-US" dirty="0">
              <a:solidFill>
                <a:srgbClr val="0A4D65"/>
              </a:solidFill>
            </a:endParaRPr>
          </a:p>
        </p:txBody>
      </p:sp>
    </p:spTree>
    <p:extLst>
      <p:ext uri="{BB962C8B-B14F-4D97-AF65-F5344CB8AC3E}">
        <p14:creationId xmlns:p14="http://schemas.microsoft.com/office/powerpoint/2010/main" val="319443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2A5E0-0666-1EDA-06DE-62597F131BB9}"/>
              </a:ext>
            </a:extLst>
          </p:cNvPr>
          <p:cNvSpPr>
            <a:spLocks noGrp="1"/>
          </p:cNvSpPr>
          <p:nvPr>
            <p:ph type="title"/>
          </p:nvPr>
        </p:nvSpPr>
        <p:spPr>
          <a:xfrm>
            <a:off x="838200" y="365125"/>
            <a:ext cx="4075371" cy="1325563"/>
          </a:xfrm>
        </p:spPr>
        <p:txBody>
          <a:bodyPr/>
          <a:lstStyle/>
          <a:p>
            <a:r>
              <a:rPr lang="en-US" dirty="0"/>
              <a:t>So What is the </a:t>
            </a:r>
            <a:br>
              <a:rPr lang="en-US" dirty="0"/>
            </a:br>
            <a:r>
              <a:rPr lang="en-US" dirty="0"/>
              <a:t>Secret Sauce?</a:t>
            </a:r>
          </a:p>
        </p:txBody>
      </p:sp>
      <p:pic>
        <p:nvPicPr>
          <p:cNvPr id="4" name="Picture 3">
            <a:extLst>
              <a:ext uri="{FF2B5EF4-FFF2-40B4-BE49-F238E27FC236}">
                <a16:creationId xmlns:a16="http://schemas.microsoft.com/office/drawing/2014/main" id="{DC2A7324-5BEC-4DA8-A8A4-E43B6DF040B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093534" y="0"/>
            <a:ext cx="5411973" cy="6516016"/>
          </a:xfrm>
          <a:prstGeom prst="rect">
            <a:avLst/>
          </a:prstGeom>
        </p:spPr>
      </p:pic>
    </p:spTree>
    <p:extLst>
      <p:ext uri="{BB962C8B-B14F-4D97-AF65-F5344CB8AC3E}">
        <p14:creationId xmlns:p14="http://schemas.microsoft.com/office/powerpoint/2010/main" val="3514207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A9656-2901-3468-F99C-95B99C081AB7}"/>
              </a:ext>
            </a:extLst>
          </p:cNvPr>
          <p:cNvSpPr>
            <a:spLocks noGrp="1"/>
          </p:cNvSpPr>
          <p:nvPr>
            <p:ph type="ctrTitle"/>
          </p:nvPr>
        </p:nvSpPr>
        <p:spPr/>
        <p:txBody>
          <a:bodyPr/>
          <a:lstStyle/>
          <a:p>
            <a:r>
              <a:rPr lang="en-US" dirty="0"/>
              <a:t>Memorize your elevator pitch</a:t>
            </a:r>
          </a:p>
        </p:txBody>
      </p:sp>
      <p:sp>
        <p:nvSpPr>
          <p:cNvPr id="3" name="Oval 2">
            <a:extLst>
              <a:ext uri="{FF2B5EF4-FFF2-40B4-BE49-F238E27FC236}">
                <a16:creationId xmlns:a16="http://schemas.microsoft.com/office/drawing/2014/main" id="{C66C60CF-C675-635D-3970-844808C08676}"/>
              </a:ext>
            </a:extLst>
          </p:cNvPr>
          <p:cNvSpPr/>
          <p:nvPr/>
        </p:nvSpPr>
        <p:spPr>
          <a:xfrm>
            <a:off x="592667" y="482600"/>
            <a:ext cx="2091266" cy="2040467"/>
          </a:xfrm>
          <a:prstGeom prst="ellipse">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w="47625">
            <a:gradFill>
              <a:gsLst>
                <a:gs pos="0">
                  <a:schemeClr val="accent1">
                    <a:lumMod val="5000"/>
                    <a:lumOff val="95000"/>
                  </a:schemeClr>
                </a:gs>
                <a:gs pos="59000">
                  <a:schemeClr val="bg1">
                    <a:alpha val="0"/>
                  </a:schemeClr>
                </a:gs>
                <a:gs pos="100000">
                  <a:schemeClr val="bg1"/>
                </a:gs>
              </a:gsLst>
              <a:lin ang="5400000" scaled="1"/>
            </a:gradFill>
          </a:ln>
        </p:spPr>
        <p:style>
          <a:lnRef idx="0">
            <a:scrgbClr r="0" g="0" b="0"/>
          </a:lnRef>
          <a:fillRef idx="0">
            <a:scrgbClr r="0" g="0" b="0"/>
          </a:fillRef>
          <a:effectRef idx="0">
            <a:scrgbClr r="0" g="0" b="0"/>
          </a:effectRef>
          <a:fontRef idx="minor">
            <a:schemeClr val="lt1"/>
          </a:fontRef>
        </p:style>
        <p:txBody>
          <a:bodyPr rtlCol="0" anchor="ctr"/>
          <a:lstStyle/>
          <a:p>
            <a:pPr algn="ctr"/>
            <a:r>
              <a:rPr lang="en-US" sz="4800" b="1" dirty="0">
                <a:latin typeface="Aptos" panose="020B0004020202020204" pitchFamily="34" charset="0"/>
              </a:rPr>
              <a:t>Tip 1</a:t>
            </a:r>
          </a:p>
        </p:txBody>
      </p:sp>
    </p:spTree>
    <p:extLst>
      <p:ext uri="{BB962C8B-B14F-4D97-AF65-F5344CB8AC3E}">
        <p14:creationId xmlns:p14="http://schemas.microsoft.com/office/powerpoint/2010/main" val="2455825987"/>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B2656A4-E430-20CA-06FF-00F528A68069}"/>
              </a:ext>
            </a:extLst>
          </p:cNvPr>
          <p:cNvSpPr>
            <a:spLocks noGrp="1"/>
          </p:cNvSpPr>
          <p:nvPr>
            <p:ph type="title"/>
          </p:nvPr>
        </p:nvSpPr>
        <p:spPr>
          <a:xfrm>
            <a:off x="838200" y="109307"/>
            <a:ext cx="10515600" cy="1325563"/>
          </a:xfrm>
        </p:spPr>
        <p:txBody>
          <a:bodyPr/>
          <a:lstStyle/>
          <a:p>
            <a:pPr algn="l"/>
            <a:r>
              <a:rPr lang="en-US" dirty="0"/>
              <a:t>Memorize Your Elevator Pitch</a:t>
            </a:r>
          </a:p>
        </p:txBody>
      </p:sp>
      <p:sp>
        <p:nvSpPr>
          <p:cNvPr id="3" name="Content Placeholder 2">
            <a:extLst>
              <a:ext uri="{FF2B5EF4-FFF2-40B4-BE49-F238E27FC236}">
                <a16:creationId xmlns:a16="http://schemas.microsoft.com/office/drawing/2014/main" id="{7C432AE2-2AFD-49B3-83AE-FF6C17F82734}"/>
              </a:ext>
            </a:extLst>
          </p:cNvPr>
          <p:cNvSpPr>
            <a:spLocks noGrp="1"/>
          </p:cNvSpPr>
          <p:nvPr>
            <p:ph idx="1"/>
          </p:nvPr>
        </p:nvSpPr>
        <p:spPr>
          <a:xfrm>
            <a:off x="628649" y="1187504"/>
            <a:ext cx="4501243" cy="4214228"/>
          </a:xfrm>
        </p:spPr>
        <p:txBody>
          <a:bodyPr>
            <a:noAutofit/>
          </a:bodyPr>
          <a:lstStyle/>
          <a:p>
            <a:pPr marL="0" indent="0">
              <a:buNone/>
            </a:pPr>
            <a:r>
              <a:rPr lang="en-US" sz="1800" dirty="0"/>
              <a:t>"I joined the Colorado School and Public Employees Retirement Association (CSPERA) to ensure the security of my retirement. CSPERA's dedication to legislative advocacy and encouraging political participation has given me a sense of empowerment and involvement in my future. The association's commitment to supporting public school educators by providing valuable information and offering exclusive benefits gives me peace of mind in retirement. I appreciate CSPERA’s focus on equity, diversity, and inclusion, which makes all members feel welcomed and valued. Joining CSPERA has provided me with a sense of community and enriched my retirement experience through networking, volunteerism, and fun activities."</a:t>
            </a:r>
            <a:endParaRPr lang="en-US" dirty="0"/>
          </a:p>
        </p:txBody>
      </p:sp>
      <p:sp>
        <p:nvSpPr>
          <p:cNvPr id="5" name="Rectangle 4">
            <a:extLst>
              <a:ext uri="{FF2B5EF4-FFF2-40B4-BE49-F238E27FC236}">
                <a16:creationId xmlns:a16="http://schemas.microsoft.com/office/drawing/2014/main" id="{BA88EBBD-0C24-B80D-99F7-BEAA21C17773}"/>
              </a:ext>
            </a:extLst>
          </p:cNvPr>
          <p:cNvSpPr/>
          <p:nvPr/>
        </p:nvSpPr>
        <p:spPr>
          <a:xfrm>
            <a:off x="4920341" y="1366157"/>
            <a:ext cx="7266214" cy="4136572"/>
          </a:xfrm>
          <a:custGeom>
            <a:avLst/>
            <a:gdLst>
              <a:gd name="connsiteX0" fmla="*/ 0 w 7266214"/>
              <a:gd name="connsiteY0" fmla="*/ 0 h 4136572"/>
              <a:gd name="connsiteX1" fmla="*/ 7266214 w 7266214"/>
              <a:gd name="connsiteY1" fmla="*/ 0 h 4136572"/>
              <a:gd name="connsiteX2" fmla="*/ 7266214 w 7266214"/>
              <a:gd name="connsiteY2" fmla="*/ 4136572 h 4136572"/>
              <a:gd name="connsiteX3" fmla="*/ 0 w 7266214"/>
              <a:gd name="connsiteY3" fmla="*/ 4136572 h 4136572"/>
              <a:gd name="connsiteX4" fmla="*/ 0 w 7266214"/>
              <a:gd name="connsiteY4" fmla="*/ 0 h 4136572"/>
              <a:gd name="connsiteX0" fmla="*/ 1213757 w 7266214"/>
              <a:gd name="connsiteY0" fmla="*/ 5443 h 4136572"/>
              <a:gd name="connsiteX1" fmla="*/ 7266214 w 7266214"/>
              <a:gd name="connsiteY1" fmla="*/ 0 h 4136572"/>
              <a:gd name="connsiteX2" fmla="*/ 7266214 w 7266214"/>
              <a:gd name="connsiteY2" fmla="*/ 4136572 h 4136572"/>
              <a:gd name="connsiteX3" fmla="*/ 0 w 7266214"/>
              <a:gd name="connsiteY3" fmla="*/ 4136572 h 4136572"/>
              <a:gd name="connsiteX4" fmla="*/ 1213757 w 7266214"/>
              <a:gd name="connsiteY4" fmla="*/ 5443 h 4136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214" h="4136572">
                <a:moveTo>
                  <a:pt x="1213757" y="5443"/>
                </a:moveTo>
                <a:lnTo>
                  <a:pt x="7266214" y="0"/>
                </a:lnTo>
                <a:lnTo>
                  <a:pt x="7266214" y="4136572"/>
                </a:lnTo>
                <a:lnTo>
                  <a:pt x="0" y="4136572"/>
                </a:lnTo>
                <a:lnTo>
                  <a:pt x="1213757" y="5443"/>
                </a:lnTo>
                <a:close/>
              </a:path>
            </a:pathLst>
          </a:custGeom>
          <a:blipFill dpi="0" rotWithShape="1">
            <a:blip r:embed="rId3"/>
            <a:srcRect/>
            <a:stretch>
              <a:fillRect l="-8000" t="-2000" r="-2000"/>
            </a:stretch>
          </a:blipFill>
          <a:ln>
            <a:noFill/>
          </a:ln>
          <a:effectLst>
            <a:outerShdw blurRad="50800" dist="1524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5011246"/>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A9656-2901-3468-F99C-95B99C081AB7}"/>
              </a:ext>
            </a:extLst>
          </p:cNvPr>
          <p:cNvSpPr>
            <a:spLocks noGrp="1"/>
          </p:cNvSpPr>
          <p:nvPr>
            <p:ph type="ctrTitle"/>
          </p:nvPr>
        </p:nvSpPr>
        <p:spPr>
          <a:xfrm>
            <a:off x="2699652" y="2133016"/>
            <a:ext cx="7796750" cy="2387600"/>
          </a:xfrm>
        </p:spPr>
        <p:txBody>
          <a:bodyPr/>
          <a:lstStyle/>
          <a:p>
            <a:r>
              <a:rPr lang="en-US" dirty="0"/>
              <a:t>Crack the Gen X Code</a:t>
            </a:r>
          </a:p>
        </p:txBody>
      </p:sp>
      <p:sp>
        <p:nvSpPr>
          <p:cNvPr id="4" name="Oval 3">
            <a:extLst>
              <a:ext uri="{FF2B5EF4-FFF2-40B4-BE49-F238E27FC236}">
                <a16:creationId xmlns:a16="http://schemas.microsoft.com/office/drawing/2014/main" id="{83EA1BD6-241F-E85B-14BC-4C478BA0F95B}"/>
              </a:ext>
            </a:extLst>
          </p:cNvPr>
          <p:cNvSpPr/>
          <p:nvPr/>
        </p:nvSpPr>
        <p:spPr>
          <a:xfrm>
            <a:off x="592667" y="482600"/>
            <a:ext cx="2091266" cy="2040467"/>
          </a:xfrm>
          <a:prstGeom prst="ellipse">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w="47625">
            <a:gradFill>
              <a:gsLst>
                <a:gs pos="0">
                  <a:schemeClr val="accent1">
                    <a:lumMod val="5000"/>
                    <a:lumOff val="95000"/>
                  </a:schemeClr>
                </a:gs>
                <a:gs pos="59000">
                  <a:schemeClr val="bg1">
                    <a:alpha val="0"/>
                  </a:schemeClr>
                </a:gs>
                <a:gs pos="100000">
                  <a:schemeClr val="bg1"/>
                </a:gs>
              </a:gsLst>
              <a:lin ang="5400000" scaled="1"/>
            </a:gradFill>
          </a:ln>
        </p:spPr>
        <p:style>
          <a:lnRef idx="0">
            <a:scrgbClr r="0" g="0" b="0"/>
          </a:lnRef>
          <a:fillRef idx="0">
            <a:scrgbClr r="0" g="0" b="0"/>
          </a:fillRef>
          <a:effectRef idx="0">
            <a:scrgbClr r="0" g="0" b="0"/>
          </a:effectRef>
          <a:fontRef idx="minor">
            <a:schemeClr val="lt1"/>
          </a:fontRef>
        </p:style>
        <p:txBody>
          <a:bodyPr rtlCol="0" anchor="ctr"/>
          <a:lstStyle/>
          <a:p>
            <a:pPr algn="ctr"/>
            <a:r>
              <a:rPr lang="en-US" sz="4800" b="1" dirty="0">
                <a:latin typeface="Aptos" panose="020B0004020202020204" pitchFamily="34" charset="0"/>
              </a:rPr>
              <a:t>Tip 2</a:t>
            </a:r>
          </a:p>
        </p:txBody>
      </p:sp>
    </p:spTree>
    <p:extLst>
      <p:ext uri="{BB962C8B-B14F-4D97-AF65-F5344CB8AC3E}">
        <p14:creationId xmlns:p14="http://schemas.microsoft.com/office/powerpoint/2010/main" val="3655605943"/>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F02DF-E41D-49F0-95D7-6DB06DFC2974}"/>
              </a:ext>
            </a:extLst>
          </p:cNvPr>
          <p:cNvSpPr>
            <a:spLocks noGrp="1"/>
          </p:cNvSpPr>
          <p:nvPr>
            <p:ph type="title"/>
          </p:nvPr>
        </p:nvSpPr>
        <p:spPr>
          <a:xfrm>
            <a:off x="838200" y="76652"/>
            <a:ext cx="10515600" cy="1325563"/>
          </a:xfrm>
        </p:spPr>
        <p:txBody>
          <a:bodyPr/>
          <a:lstStyle/>
          <a:p>
            <a:pPr algn="l"/>
            <a:r>
              <a:rPr lang="en-US" dirty="0"/>
              <a:t>Crack the Gen X Code</a:t>
            </a:r>
          </a:p>
        </p:txBody>
      </p:sp>
      <p:sp>
        <p:nvSpPr>
          <p:cNvPr id="3" name="Subtitle 2">
            <a:extLst>
              <a:ext uri="{FF2B5EF4-FFF2-40B4-BE49-F238E27FC236}">
                <a16:creationId xmlns:a16="http://schemas.microsoft.com/office/drawing/2014/main" id="{753693F4-DF53-4CAB-B036-8D56CA78FE16}"/>
              </a:ext>
            </a:extLst>
          </p:cNvPr>
          <p:cNvSpPr>
            <a:spLocks noGrp="1"/>
          </p:cNvSpPr>
          <p:nvPr>
            <p:ph idx="1"/>
          </p:nvPr>
        </p:nvSpPr>
        <p:spPr>
          <a:xfrm>
            <a:off x="838200" y="1825625"/>
            <a:ext cx="4468586" cy="4214228"/>
          </a:xfrm>
        </p:spPr>
        <p:txBody>
          <a:bodyPr/>
          <a:lstStyle/>
          <a:p>
            <a:pPr marL="0" indent="0">
              <a:buNone/>
            </a:pPr>
            <a:r>
              <a:rPr lang="en-US" dirty="0"/>
              <a:t>What is a COLA?</a:t>
            </a:r>
          </a:p>
          <a:p>
            <a:pPr marL="0" indent="0">
              <a:buNone/>
            </a:pPr>
            <a:r>
              <a:rPr lang="en-US" dirty="0"/>
              <a:t>Meetings in Retirement?</a:t>
            </a:r>
          </a:p>
          <a:p>
            <a:pPr marL="0" indent="0">
              <a:buNone/>
            </a:pPr>
            <a:r>
              <a:rPr lang="en-US" dirty="0"/>
              <a:t>How is this relevant to me?</a:t>
            </a:r>
          </a:p>
          <a:p>
            <a:pPr marL="0" indent="0">
              <a:buNone/>
            </a:pPr>
            <a:r>
              <a:rPr lang="en-US" dirty="0"/>
              <a:t>Will I make friends?</a:t>
            </a:r>
          </a:p>
          <a:p>
            <a:pPr marL="0" indent="0">
              <a:buNone/>
            </a:pPr>
            <a:br>
              <a:rPr lang="en-US" dirty="0"/>
            </a:br>
            <a:r>
              <a:rPr lang="en-US" b="1" dirty="0"/>
              <a:t>Why should I join?</a:t>
            </a:r>
          </a:p>
        </p:txBody>
      </p:sp>
      <p:sp>
        <p:nvSpPr>
          <p:cNvPr id="6" name="Rectangle 4">
            <a:extLst>
              <a:ext uri="{FF2B5EF4-FFF2-40B4-BE49-F238E27FC236}">
                <a16:creationId xmlns:a16="http://schemas.microsoft.com/office/drawing/2014/main" id="{12CF49CC-BB9C-89D8-5F84-A148F802358C}"/>
              </a:ext>
            </a:extLst>
          </p:cNvPr>
          <p:cNvSpPr/>
          <p:nvPr/>
        </p:nvSpPr>
        <p:spPr>
          <a:xfrm>
            <a:off x="4920341" y="1366157"/>
            <a:ext cx="7266214" cy="4136572"/>
          </a:xfrm>
          <a:custGeom>
            <a:avLst/>
            <a:gdLst>
              <a:gd name="connsiteX0" fmla="*/ 0 w 7266214"/>
              <a:gd name="connsiteY0" fmla="*/ 0 h 4136572"/>
              <a:gd name="connsiteX1" fmla="*/ 7266214 w 7266214"/>
              <a:gd name="connsiteY1" fmla="*/ 0 h 4136572"/>
              <a:gd name="connsiteX2" fmla="*/ 7266214 w 7266214"/>
              <a:gd name="connsiteY2" fmla="*/ 4136572 h 4136572"/>
              <a:gd name="connsiteX3" fmla="*/ 0 w 7266214"/>
              <a:gd name="connsiteY3" fmla="*/ 4136572 h 4136572"/>
              <a:gd name="connsiteX4" fmla="*/ 0 w 7266214"/>
              <a:gd name="connsiteY4" fmla="*/ 0 h 4136572"/>
              <a:gd name="connsiteX0" fmla="*/ 1213757 w 7266214"/>
              <a:gd name="connsiteY0" fmla="*/ 5443 h 4136572"/>
              <a:gd name="connsiteX1" fmla="*/ 7266214 w 7266214"/>
              <a:gd name="connsiteY1" fmla="*/ 0 h 4136572"/>
              <a:gd name="connsiteX2" fmla="*/ 7266214 w 7266214"/>
              <a:gd name="connsiteY2" fmla="*/ 4136572 h 4136572"/>
              <a:gd name="connsiteX3" fmla="*/ 0 w 7266214"/>
              <a:gd name="connsiteY3" fmla="*/ 4136572 h 4136572"/>
              <a:gd name="connsiteX4" fmla="*/ 1213757 w 7266214"/>
              <a:gd name="connsiteY4" fmla="*/ 5443 h 4136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214" h="4136572">
                <a:moveTo>
                  <a:pt x="1213757" y="5443"/>
                </a:moveTo>
                <a:lnTo>
                  <a:pt x="7266214" y="0"/>
                </a:lnTo>
                <a:lnTo>
                  <a:pt x="7266214" y="4136572"/>
                </a:lnTo>
                <a:lnTo>
                  <a:pt x="0" y="4136572"/>
                </a:lnTo>
                <a:lnTo>
                  <a:pt x="1213757" y="5443"/>
                </a:lnTo>
                <a:close/>
              </a:path>
            </a:pathLst>
          </a:custGeom>
          <a:blipFill dpi="0" rotWithShape="1">
            <a:blip r:embed="rId3"/>
            <a:srcRect/>
            <a:stretch>
              <a:fillRect l="-8000" t="-58000" r="-35000" b="-5000"/>
            </a:stretch>
          </a:blipFill>
          <a:ln>
            <a:noFill/>
          </a:ln>
          <a:effectLst>
            <a:outerShdw blurRad="50800" dist="1524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9857493"/>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3E4D52-E3BF-4513-54F5-7129B6D4600E}"/>
              </a:ext>
            </a:extLst>
          </p:cNvPr>
          <p:cNvSpPr>
            <a:spLocks noGrp="1"/>
          </p:cNvSpPr>
          <p:nvPr>
            <p:ph type="title"/>
          </p:nvPr>
        </p:nvSpPr>
        <p:spPr>
          <a:xfrm>
            <a:off x="838200" y="147406"/>
            <a:ext cx="10515600" cy="1325563"/>
          </a:xfrm>
        </p:spPr>
        <p:txBody>
          <a:bodyPr/>
          <a:lstStyle/>
          <a:p>
            <a:pPr algn="l"/>
            <a:r>
              <a:rPr lang="en-US" dirty="0"/>
              <a:t>W.I.I.F.M.</a:t>
            </a:r>
          </a:p>
        </p:txBody>
      </p:sp>
      <p:sp>
        <p:nvSpPr>
          <p:cNvPr id="3" name="Content Placeholder 2">
            <a:extLst>
              <a:ext uri="{FF2B5EF4-FFF2-40B4-BE49-F238E27FC236}">
                <a16:creationId xmlns:a16="http://schemas.microsoft.com/office/drawing/2014/main" id="{7C432AE2-2AFD-49B3-83AE-FF6C17F82734}"/>
              </a:ext>
            </a:extLst>
          </p:cNvPr>
          <p:cNvSpPr>
            <a:spLocks noGrp="1"/>
          </p:cNvSpPr>
          <p:nvPr>
            <p:ph idx="1"/>
          </p:nvPr>
        </p:nvSpPr>
        <p:spPr>
          <a:xfrm>
            <a:off x="838200" y="1390194"/>
            <a:ext cx="5328557" cy="4214813"/>
          </a:xfrm>
        </p:spPr>
        <p:txBody>
          <a:bodyPr>
            <a:normAutofit lnSpcReduction="10000"/>
          </a:bodyPr>
          <a:lstStyle/>
          <a:p>
            <a:r>
              <a:rPr lang="en-US" sz="2400" dirty="0"/>
              <a:t>“I love the Grassroots feel”</a:t>
            </a:r>
          </a:p>
          <a:p>
            <a:r>
              <a:rPr lang="en-US" sz="2400" dirty="0"/>
              <a:t>“It makes a difference in my community”</a:t>
            </a:r>
          </a:p>
          <a:p>
            <a:r>
              <a:rPr lang="en-US" sz="2400" dirty="0"/>
              <a:t>“My voice matters”</a:t>
            </a:r>
          </a:p>
          <a:p>
            <a:r>
              <a:rPr lang="en-US" sz="2400" dirty="0"/>
              <a:t>“I can put it on my resume”</a:t>
            </a:r>
          </a:p>
          <a:p>
            <a:r>
              <a:rPr lang="en-US" sz="2400" dirty="0"/>
              <a:t>“I can access everything online”</a:t>
            </a:r>
          </a:p>
          <a:p>
            <a:r>
              <a:rPr lang="en-US" sz="2400" dirty="0"/>
              <a:t>“There are leadership roles available”</a:t>
            </a:r>
          </a:p>
          <a:p>
            <a:r>
              <a:rPr lang="en-US" sz="2400" dirty="0"/>
              <a:t>“I get exclusive discounts and other members-only perks.”</a:t>
            </a:r>
          </a:p>
          <a:p>
            <a:r>
              <a:rPr lang="en-US" sz="2400" dirty="0"/>
              <a:t>“I can stay abreast of education trends across the state”</a:t>
            </a:r>
          </a:p>
          <a:p>
            <a:endParaRPr lang="en-US" sz="2400" dirty="0"/>
          </a:p>
        </p:txBody>
      </p:sp>
      <p:pic>
        <p:nvPicPr>
          <p:cNvPr id="6" name="Picture 5" descr="People holding sparklers">
            <a:extLst>
              <a:ext uri="{FF2B5EF4-FFF2-40B4-BE49-F238E27FC236}">
                <a16:creationId xmlns:a16="http://schemas.microsoft.com/office/drawing/2014/main" id="{9679110E-309B-AEF1-E041-595A6645C4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1457" y="1248050"/>
            <a:ext cx="5360543" cy="357549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159342765"/>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A9656-2901-3468-F99C-95B99C081AB7}"/>
              </a:ext>
            </a:extLst>
          </p:cNvPr>
          <p:cNvSpPr>
            <a:spLocks noGrp="1"/>
          </p:cNvSpPr>
          <p:nvPr>
            <p:ph type="ctrTitle"/>
          </p:nvPr>
        </p:nvSpPr>
        <p:spPr>
          <a:xfrm>
            <a:off x="2756662" y="2116688"/>
            <a:ext cx="7753493" cy="2387600"/>
          </a:xfrm>
        </p:spPr>
        <p:txBody>
          <a:bodyPr/>
          <a:lstStyle/>
          <a:p>
            <a:r>
              <a:rPr lang="en-US" dirty="0"/>
              <a:t>Cast a Lot of Lines in the Water</a:t>
            </a:r>
          </a:p>
        </p:txBody>
      </p:sp>
      <p:sp>
        <p:nvSpPr>
          <p:cNvPr id="4" name="Oval 3">
            <a:extLst>
              <a:ext uri="{FF2B5EF4-FFF2-40B4-BE49-F238E27FC236}">
                <a16:creationId xmlns:a16="http://schemas.microsoft.com/office/drawing/2014/main" id="{A9A573F2-4DEC-6728-54EA-43040DB69851}"/>
              </a:ext>
            </a:extLst>
          </p:cNvPr>
          <p:cNvSpPr/>
          <p:nvPr/>
        </p:nvSpPr>
        <p:spPr>
          <a:xfrm>
            <a:off x="592667" y="482600"/>
            <a:ext cx="2091266" cy="2040467"/>
          </a:xfrm>
          <a:prstGeom prst="ellipse">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w="47625">
            <a:gradFill>
              <a:gsLst>
                <a:gs pos="0">
                  <a:schemeClr val="accent1">
                    <a:lumMod val="5000"/>
                    <a:lumOff val="95000"/>
                  </a:schemeClr>
                </a:gs>
                <a:gs pos="59000">
                  <a:schemeClr val="bg1">
                    <a:alpha val="0"/>
                  </a:schemeClr>
                </a:gs>
                <a:gs pos="100000">
                  <a:schemeClr val="bg1"/>
                </a:gs>
              </a:gsLst>
              <a:lin ang="5400000" scaled="1"/>
            </a:gradFill>
          </a:ln>
        </p:spPr>
        <p:style>
          <a:lnRef idx="0">
            <a:scrgbClr r="0" g="0" b="0"/>
          </a:lnRef>
          <a:fillRef idx="0">
            <a:scrgbClr r="0" g="0" b="0"/>
          </a:fillRef>
          <a:effectRef idx="0">
            <a:scrgbClr r="0" g="0" b="0"/>
          </a:effectRef>
          <a:fontRef idx="minor">
            <a:schemeClr val="lt1"/>
          </a:fontRef>
        </p:style>
        <p:txBody>
          <a:bodyPr rtlCol="0" anchor="ctr"/>
          <a:lstStyle/>
          <a:p>
            <a:pPr algn="ctr"/>
            <a:r>
              <a:rPr lang="en-US" sz="4800" b="1" dirty="0">
                <a:latin typeface="Aptos" panose="020B0004020202020204" pitchFamily="34" charset="0"/>
              </a:rPr>
              <a:t>Tip 3</a:t>
            </a:r>
          </a:p>
        </p:txBody>
      </p:sp>
    </p:spTree>
    <p:extLst>
      <p:ext uri="{BB962C8B-B14F-4D97-AF65-F5344CB8AC3E}">
        <p14:creationId xmlns:p14="http://schemas.microsoft.com/office/powerpoint/2010/main" val="630209810"/>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580D61-9EB4-1B5B-ED11-1C3516A69A36}"/>
              </a:ext>
            </a:extLst>
          </p:cNvPr>
          <p:cNvSpPr/>
          <p:nvPr/>
        </p:nvSpPr>
        <p:spPr>
          <a:xfrm>
            <a:off x="5987143" y="1654633"/>
            <a:ext cx="6199412" cy="3750129"/>
          </a:xfrm>
          <a:custGeom>
            <a:avLst/>
            <a:gdLst>
              <a:gd name="connsiteX0" fmla="*/ 0 w 7266214"/>
              <a:gd name="connsiteY0" fmla="*/ 0 h 4136572"/>
              <a:gd name="connsiteX1" fmla="*/ 7266214 w 7266214"/>
              <a:gd name="connsiteY1" fmla="*/ 0 h 4136572"/>
              <a:gd name="connsiteX2" fmla="*/ 7266214 w 7266214"/>
              <a:gd name="connsiteY2" fmla="*/ 4136572 h 4136572"/>
              <a:gd name="connsiteX3" fmla="*/ 0 w 7266214"/>
              <a:gd name="connsiteY3" fmla="*/ 4136572 h 4136572"/>
              <a:gd name="connsiteX4" fmla="*/ 0 w 7266214"/>
              <a:gd name="connsiteY4" fmla="*/ 0 h 4136572"/>
              <a:gd name="connsiteX0" fmla="*/ 1213757 w 7266214"/>
              <a:gd name="connsiteY0" fmla="*/ 5443 h 4136572"/>
              <a:gd name="connsiteX1" fmla="*/ 7266214 w 7266214"/>
              <a:gd name="connsiteY1" fmla="*/ 0 h 4136572"/>
              <a:gd name="connsiteX2" fmla="*/ 7266214 w 7266214"/>
              <a:gd name="connsiteY2" fmla="*/ 4136572 h 4136572"/>
              <a:gd name="connsiteX3" fmla="*/ 0 w 7266214"/>
              <a:gd name="connsiteY3" fmla="*/ 4136572 h 4136572"/>
              <a:gd name="connsiteX4" fmla="*/ 1213757 w 7266214"/>
              <a:gd name="connsiteY4" fmla="*/ 5443 h 4136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214" h="4136572">
                <a:moveTo>
                  <a:pt x="1213757" y="5443"/>
                </a:moveTo>
                <a:lnTo>
                  <a:pt x="7266214" y="0"/>
                </a:lnTo>
                <a:lnTo>
                  <a:pt x="7266214" y="4136572"/>
                </a:lnTo>
                <a:lnTo>
                  <a:pt x="0" y="4136572"/>
                </a:lnTo>
                <a:lnTo>
                  <a:pt x="1213757" y="5443"/>
                </a:lnTo>
                <a:close/>
              </a:path>
            </a:pathLst>
          </a:custGeom>
          <a:blipFill dpi="0" rotWithShape="1">
            <a:blip r:embed="rId3"/>
            <a:srcRect/>
            <a:stretch>
              <a:fillRect b="-16000"/>
            </a:stretch>
          </a:blipFill>
          <a:ln>
            <a:noFill/>
          </a:ln>
          <a:effectLst>
            <a:outerShdw blurRad="50800" dist="1524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0B0A0A-3A47-01D4-D910-F347A91230DA}"/>
              </a:ext>
            </a:extLst>
          </p:cNvPr>
          <p:cNvSpPr txBox="1"/>
          <p:nvPr/>
        </p:nvSpPr>
        <p:spPr>
          <a:xfrm>
            <a:off x="226314" y="898207"/>
            <a:ext cx="6121908" cy="4893647"/>
          </a:xfrm>
          <a:prstGeom prst="rect">
            <a:avLst/>
          </a:prstGeom>
          <a:noFill/>
        </p:spPr>
        <p:txBody>
          <a:bodyPr wrap="square">
            <a:spAutoFit/>
          </a:bodyPr>
          <a:lstStyle/>
          <a:p>
            <a:pPr>
              <a:buFont typeface="+mj-lt"/>
              <a:buAutoNum type="arabicPeriod"/>
            </a:pPr>
            <a:r>
              <a:rPr lang="en-US" sz="2400" b="1" dirty="0"/>
              <a:t> Protect and Improve Benefits through Legislative Advocacy</a:t>
            </a:r>
          </a:p>
          <a:p>
            <a:pPr>
              <a:buFont typeface="+mj-lt"/>
              <a:buAutoNum type="arabicPeriod"/>
            </a:pPr>
            <a:r>
              <a:rPr lang="en-US" sz="2400" b="1" dirty="0"/>
              <a:t> Exclusive Discounts and Benefits for Members Only</a:t>
            </a:r>
          </a:p>
          <a:p>
            <a:pPr>
              <a:buFont typeface="+mj-lt"/>
              <a:buAutoNum type="arabicPeriod"/>
            </a:pPr>
            <a:r>
              <a:rPr lang="en-US" sz="2400" b="1" dirty="0"/>
              <a:t> Support for Public Educators</a:t>
            </a:r>
            <a:endParaRPr lang="en-US" sz="2400" dirty="0"/>
          </a:p>
          <a:p>
            <a:pPr>
              <a:buFont typeface="+mj-lt"/>
              <a:buAutoNum type="arabicPeriod"/>
            </a:pPr>
            <a:r>
              <a:rPr lang="en-US" sz="2400" b="1" dirty="0"/>
              <a:t> Membership Growth Initiatives</a:t>
            </a:r>
          </a:p>
          <a:p>
            <a:pPr>
              <a:buFont typeface="+mj-lt"/>
              <a:buAutoNum type="arabicPeriod"/>
            </a:pPr>
            <a:r>
              <a:rPr lang="en-US" sz="2400" b="1" dirty="0"/>
              <a:t> Equity, Diversity, and Inclusion</a:t>
            </a:r>
          </a:p>
          <a:p>
            <a:pPr>
              <a:buFont typeface="+mj-lt"/>
              <a:buAutoNum type="arabicPeriod"/>
            </a:pPr>
            <a:r>
              <a:rPr lang="en-US" sz="2400" b="1" dirty="0"/>
              <a:t> Leadership Development</a:t>
            </a:r>
            <a:endParaRPr lang="en-US" sz="2400" dirty="0"/>
          </a:p>
          <a:p>
            <a:pPr>
              <a:buFont typeface="+mj-lt"/>
              <a:buAutoNum type="arabicPeriod"/>
            </a:pPr>
            <a:r>
              <a:rPr lang="en-US" sz="2400" b="1" dirty="0"/>
              <a:t> Enhanced Communication</a:t>
            </a:r>
            <a:endParaRPr lang="en-US" sz="2400" dirty="0"/>
          </a:p>
          <a:p>
            <a:pPr>
              <a:buFont typeface="+mj-lt"/>
              <a:buAutoNum type="arabicPeriod"/>
            </a:pPr>
            <a:r>
              <a:rPr lang="en-US" sz="2400" b="1" dirty="0"/>
              <a:t> Support the CSPERA Foundation</a:t>
            </a:r>
          </a:p>
          <a:p>
            <a:pPr>
              <a:buFont typeface="+mj-lt"/>
              <a:buAutoNum type="arabicPeriod"/>
            </a:pPr>
            <a:r>
              <a:rPr lang="en-US" sz="2400" b="1" dirty="0"/>
              <a:t> Networking and Collegiality</a:t>
            </a:r>
          </a:p>
          <a:p>
            <a:pPr>
              <a:buFont typeface="+mj-lt"/>
              <a:buAutoNum type="arabicPeriod"/>
            </a:pPr>
            <a:r>
              <a:rPr lang="en-US" sz="2400" b="1" dirty="0"/>
              <a:t> CSPERA Membership is the best way to navigate a successful retirement</a:t>
            </a:r>
            <a:endParaRPr lang="en-US" sz="2400" dirty="0"/>
          </a:p>
        </p:txBody>
      </p:sp>
      <p:sp>
        <p:nvSpPr>
          <p:cNvPr id="13" name="Title 4">
            <a:extLst>
              <a:ext uri="{FF2B5EF4-FFF2-40B4-BE49-F238E27FC236}">
                <a16:creationId xmlns:a16="http://schemas.microsoft.com/office/drawing/2014/main" id="{19B33454-98B7-4E4B-4050-FD878E1470E1}"/>
              </a:ext>
            </a:extLst>
          </p:cNvPr>
          <p:cNvSpPr>
            <a:spLocks noGrp="1"/>
          </p:cNvSpPr>
          <p:nvPr>
            <p:ph type="title"/>
          </p:nvPr>
        </p:nvSpPr>
        <p:spPr>
          <a:xfrm>
            <a:off x="226314" y="-146304"/>
            <a:ext cx="10515600" cy="1325563"/>
          </a:xfrm>
        </p:spPr>
        <p:txBody>
          <a:bodyPr/>
          <a:lstStyle/>
          <a:p>
            <a:pPr algn="l"/>
            <a:r>
              <a:rPr lang="en-US" dirty="0"/>
              <a:t>Top Ten Reasons for a New Retiree to Join</a:t>
            </a:r>
          </a:p>
        </p:txBody>
      </p:sp>
    </p:spTree>
    <p:extLst>
      <p:ext uri="{BB962C8B-B14F-4D97-AF65-F5344CB8AC3E}">
        <p14:creationId xmlns:p14="http://schemas.microsoft.com/office/powerpoint/2010/main" val="1856541468"/>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A9656-2901-3468-F99C-95B99C081AB7}"/>
              </a:ext>
            </a:extLst>
          </p:cNvPr>
          <p:cNvSpPr>
            <a:spLocks noGrp="1"/>
          </p:cNvSpPr>
          <p:nvPr>
            <p:ph type="ctrTitle"/>
          </p:nvPr>
        </p:nvSpPr>
        <p:spPr>
          <a:xfrm>
            <a:off x="1923908" y="2133016"/>
            <a:ext cx="9144000" cy="2387600"/>
          </a:xfrm>
        </p:spPr>
        <p:txBody>
          <a:bodyPr/>
          <a:lstStyle/>
          <a:p>
            <a:r>
              <a:rPr lang="en-US" dirty="0"/>
              <a:t>Ask, Ask Again</a:t>
            </a:r>
          </a:p>
        </p:txBody>
      </p:sp>
      <p:sp>
        <p:nvSpPr>
          <p:cNvPr id="4" name="Oval 3">
            <a:extLst>
              <a:ext uri="{FF2B5EF4-FFF2-40B4-BE49-F238E27FC236}">
                <a16:creationId xmlns:a16="http://schemas.microsoft.com/office/drawing/2014/main" id="{7ACBC230-0E97-510A-DFFF-50A5A1C45FEA}"/>
              </a:ext>
            </a:extLst>
          </p:cNvPr>
          <p:cNvSpPr/>
          <p:nvPr/>
        </p:nvSpPr>
        <p:spPr>
          <a:xfrm>
            <a:off x="592667" y="482600"/>
            <a:ext cx="2091266" cy="2040467"/>
          </a:xfrm>
          <a:prstGeom prst="ellipse">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w="47625">
            <a:gradFill>
              <a:gsLst>
                <a:gs pos="0">
                  <a:schemeClr val="accent1">
                    <a:lumMod val="5000"/>
                    <a:lumOff val="95000"/>
                  </a:schemeClr>
                </a:gs>
                <a:gs pos="59000">
                  <a:schemeClr val="bg1">
                    <a:alpha val="0"/>
                  </a:schemeClr>
                </a:gs>
                <a:gs pos="100000">
                  <a:schemeClr val="bg1"/>
                </a:gs>
              </a:gsLst>
              <a:lin ang="5400000" scaled="1"/>
            </a:gradFill>
          </a:ln>
        </p:spPr>
        <p:style>
          <a:lnRef idx="0">
            <a:scrgbClr r="0" g="0" b="0"/>
          </a:lnRef>
          <a:fillRef idx="0">
            <a:scrgbClr r="0" g="0" b="0"/>
          </a:fillRef>
          <a:effectRef idx="0">
            <a:scrgbClr r="0" g="0" b="0"/>
          </a:effectRef>
          <a:fontRef idx="minor">
            <a:schemeClr val="lt1"/>
          </a:fontRef>
        </p:style>
        <p:txBody>
          <a:bodyPr rtlCol="0" anchor="ctr"/>
          <a:lstStyle/>
          <a:p>
            <a:pPr algn="ctr"/>
            <a:r>
              <a:rPr lang="en-US" sz="4800" b="1" dirty="0">
                <a:latin typeface="Aptos" panose="020B0004020202020204" pitchFamily="34" charset="0"/>
              </a:rPr>
              <a:t>Tip 4</a:t>
            </a:r>
          </a:p>
        </p:txBody>
      </p:sp>
    </p:spTree>
    <p:extLst>
      <p:ext uri="{BB962C8B-B14F-4D97-AF65-F5344CB8AC3E}">
        <p14:creationId xmlns:p14="http://schemas.microsoft.com/office/powerpoint/2010/main" val="4029811037"/>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208E9BB-EC65-6C40-691D-E91DC0397133}"/>
              </a:ext>
            </a:extLst>
          </p:cNvPr>
          <p:cNvSpPr>
            <a:spLocks noGrp="1"/>
          </p:cNvSpPr>
          <p:nvPr>
            <p:ph type="title"/>
          </p:nvPr>
        </p:nvSpPr>
        <p:spPr/>
        <p:txBody>
          <a:bodyPr/>
          <a:lstStyle/>
          <a:p>
            <a:pPr algn="l"/>
            <a:r>
              <a:rPr lang="en-US" dirty="0"/>
              <a:t>It’s not you… it’s human nature.</a:t>
            </a:r>
          </a:p>
        </p:txBody>
      </p:sp>
      <p:sp>
        <p:nvSpPr>
          <p:cNvPr id="3" name="Content Placeholder 2">
            <a:extLst>
              <a:ext uri="{FF2B5EF4-FFF2-40B4-BE49-F238E27FC236}">
                <a16:creationId xmlns:a16="http://schemas.microsoft.com/office/drawing/2014/main" id="{7C432AE2-2AFD-49B3-83AE-FF6C17F82734}"/>
              </a:ext>
            </a:extLst>
          </p:cNvPr>
          <p:cNvSpPr>
            <a:spLocks noGrp="1"/>
          </p:cNvSpPr>
          <p:nvPr>
            <p:ph idx="1"/>
          </p:nvPr>
        </p:nvSpPr>
        <p:spPr>
          <a:xfrm>
            <a:off x="325644" y="1358375"/>
            <a:ext cx="6057899" cy="4762107"/>
          </a:xfrm>
        </p:spPr>
        <p:txBody>
          <a:bodyPr>
            <a:normAutofit fontScale="85000" lnSpcReduction="20000"/>
          </a:bodyPr>
          <a:lstStyle/>
          <a:p>
            <a:pPr marL="0" indent="0">
              <a:buNone/>
            </a:pPr>
            <a:r>
              <a:rPr lang="en-US" sz="2400" dirty="0"/>
              <a:t>Human nature is programmed to say, “No.”</a:t>
            </a:r>
          </a:p>
          <a:p>
            <a:r>
              <a:rPr lang="en-US" sz="2400" dirty="0"/>
              <a:t>Set the stage, uncover the issues/problems, position CSPERA as the solution.</a:t>
            </a:r>
          </a:p>
          <a:p>
            <a:r>
              <a:rPr lang="en-US" sz="2400" dirty="0"/>
              <a:t>Be ready to answer and overcome:</a:t>
            </a:r>
          </a:p>
          <a:p>
            <a:pPr lvl="1"/>
            <a:r>
              <a:rPr lang="en-US" sz="2000" dirty="0"/>
              <a:t>“I’ll think about it.”</a:t>
            </a:r>
          </a:p>
          <a:p>
            <a:pPr lvl="1"/>
            <a:r>
              <a:rPr lang="en-US" sz="2000" dirty="0"/>
              <a:t>“I’ll look through the website.” </a:t>
            </a:r>
          </a:p>
          <a:p>
            <a:pPr lvl="1"/>
            <a:r>
              <a:rPr lang="en-US" sz="2000" dirty="0"/>
              <a:t>“I want to talk to _______ first.”</a:t>
            </a:r>
          </a:p>
          <a:p>
            <a:pPr lvl="1"/>
            <a:r>
              <a:rPr lang="en-US" sz="2000" dirty="0"/>
              <a:t>“It seems expensive”</a:t>
            </a:r>
          </a:p>
          <a:p>
            <a:pPr lvl="1"/>
            <a:r>
              <a:rPr lang="en-US" sz="2000" dirty="0"/>
              <a:t>“Give me a form and I’ll fill it out later.”</a:t>
            </a:r>
          </a:p>
          <a:p>
            <a:pPr lvl="1"/>
            <a:endParaRPr lang="en-US" sz="2000" dirty="0"/>
          </a:p>
          <a:p>
            <a:pPr marL="0" indent="0">
              <a:buNone/>
            </a:pPr>
            <a:r>
              <a:rPr lang="en-US" sz="2400" dirty="0"/>
              <a:t>Most educators want to be a part of CSPERA for the duration of their retirement.  This group is here to help retirees make it happen!</a:t>
            </a:r>
          </a:p>
          <a:p>
            <a:pPr marL="0" indent="0">
              <a:buNone/>
            </a:pPr>
            <a:endParaRPr lang="en-US" sz="2400" dirty="0"/>
          </a:p>
          <a:p>
            <a:pPr marL="0" indent="0">
              <a:buNone/>
            </a:pPr>
            <a:r>
              <a:rPr lang="en-US" sz="2400" b="1" i="1" dirty="0"/>
              <a:t>Do me a favor– try it for a year.  I think you’ll be surprised</a:t>
            </a:r>
            <a:r>
              <a:rPr lang="en-US" sz="2400" dirty="0"/>
              <a:t>!</a:t>
            </a:r>
          </a:p>
          <a:p>
            <a:endParaRPr lang="en-US" sz="2400" dirty="0"/>
          </a:p>
          <a:p>
            <a:endParaRPr lang="en-US" sz="2400" dirty="0"/>
          </a:p>
          <a:p>
            <a:endParaRPr lang="en-US" sz="2400" dirty="0"/>
          </a:p>
        </p:txBody>
      </p:sp>
      <p:sp>
        <p:nvSpPr>
          <p:cNvPr id="6" name="Rectangle 4">
            <a:extLst>
              <a:ext uri="{FF2B5EF4-FFF2-40B4-BE49-F238E27FC236}">
                <a16:creationId xmlns:a16="http://schemas.microsoft.com/office/drawing/2014/main" id="{F02770BB-5A63-AFEE-8E19-C5427507AB2F}"/>
              </a:ext>
            </a:extLst>
          </p:cNvPr>
          <p:cNvSpPr/>
          <p:nvPr/>
        </p:nvSpPr>
        <p:spPr>
          <a:xfrm>
            <a:off x="6134101" y="1839685"/>
            <a:ext cx="6096000" cy="3443630"/>
          </a:xfrm>
          <a:custGeom>
            <a:avLst/>
            <a:gdLst>
              <a:gd name="connsiteX0" fmla="*/ 0 w 7266214"/>
              <a:gd name="connsiteY0" fmla="*/ 0 h 4136572"/>
              <a:gd name="connsiteX1" fmla="*/ 7266214 w 7266214"/>
              <a:gd name="connsiteY1" fmla="*/ 0 h 4136572"/>
              <a:gd name="connsiteX2" fmla="*/ 7266214 w 7266214"/>
              <a:gd name="connsiteY2" fmla="*/ 4136572 h 4136572"/>
              <a:gd name="connsiteX3" fmla="*/ 0 w 7266214"/>
              <a:gd name="connsiteY3" fmla="*/ 4136572 h 4136572"/>
              <a:gd name="connsiteX4" fmla="*/ 0 w 7266214"/>
              <a:gd name="connsiteY4" fmla="*/ 0 h 4136572"/>
              <a:gd name="connsiteX0" fmla="*/ 1213757 w 7266214"/>
              <a:gd name="connsiteY0" fmla="*/ 5443 h 4136572"/>
              <a:gd name="connsiteX1" fmla="*/ 7266214 w 7266214"/>
              <a:gd name="connsiteY1" fmla="*/ 0 h 4136572"/>
              <a:gd name="connsiteX2" fmla="*/ 7266214 w 7266214"/>
              <a:gd name="connsiteY2" fmla="*/ 4136572 h 4136572"/>
              <a:gd name="connsiteX3" fmla="*/ 0 w 7266214"/>
              <a:gd name="connsiteY3" fmla="*/ 4136572 h 4136572"/>
              <a:gd name="connsiteX4" fmla="*/ 1213757 w 7266214"/>
              <a:gd name="connsiteY4" fmla="*/ 5443 h 4136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214" h="4136572">
                <a:moveTo>
                  <a:pt x="1213757" y="5443"/>
                </a:moveTo>
                <a:lnTo>
                  <a:pt x="7266214" y="0"/>
                </a:lnTo>
                <a:lnTo>
                  <a:pt x="7266214" y="4136572"/>
                </a:lnTo>
                <a:lnTo>
                  <a:pt x="0" y="4136572"/>
                </a:lnTo>
                <a:lnTo>
                  <a:pt x="1213757" y="5443"/>
                </a:lnTo>
                <a:close/>
              </a:path>
            </a:pathLst>
          </a:custGeom>
          <a:blipFill dpi="0" rotWithShape="1">
            <a:blip r:embed="rId3"/>
            <a:srcRect/>
            <a:stretch>
              <a:fillRect b="-16000"/>
            </a:stretch>
          </a:blipFill>
          <a:ln>
            <a:noFill/>
          </a:ln>
          <a:effectLst>
            <a:outerShdw blurRad="50800" dist="1524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06974871"/>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A9656-2901-3468-F99C-95B99C081AB7}"/>
              </a:ext>
            </a:extLst>
          </p:cNvPr>
          <p:cNvSpPr>
            <a:spLocks noGrp="1"/>
          </p:cNvSpPr>
          <p:nvPr>
            <p:ph type="ctrTitle"/>
          </p:nvPr>
        </p:nvSpPr>
        <p:spPr>
          <a:xfrm>
            <a:off x="1956564" y="2133016"/>
            <a:ext cx="9144000" cy="2387600"/>
          </a:xfrm>
        </p:spPr>
        <p:txBody>
          <a:bodyPr/>
          <a:lstStyle/>
          <a:p>
            <a:r>
              <a:rPr lang="en-US" dirty="0"/>
              <a:t>Be Proud and Loud!</a:t>
            </a:r>
          </a:p>
        </p:txBody>
      </p:sp>
      <p:sp>
        <p:nvSpPr>
          <p:cNvPr id="4" name="Oval 3">
            <a:extLst>
              <a:ext uri="{FF2B5EF4-FFF2-40B4-BE49-F238E27FC236}">
                <a16:creationId xmlns:a16="http://schemas.microsoft.com/office/drawing/2014/main" id="{172FDF36-B520-E426-6ADD-9323978B67E2}"/>
              </a:ext>
            </a:extLst>
          </p:cNvPr>
          <p:cNvSpPr/>
          <p:nvPr/>
        </p:nvSpPr>
        <p:spPr>
          <a:xfrm>
            <a:off x="592667" y="482600"/>
            <a:ext cx="2091266" cy="2040467"/>
          </a:xfrm>
          <a:prstGeom prst="ellipse">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w="47625">
            <a:gradFill>
              <a:gsLst>
                <a:gs pos="0">
                  <a:schemeClr val="accent1">
                    <a:lumMod val="5000"/>
                    <a:lumOff val="95000"/>
                  </a:schemeClr>
                </a:gs>
                <a:gs pos="59000">
                  <a:schemeClr val="bg1">
                    <a:alpha val="0"/>
                  </a:schemeClr>
                </a:gs>
                <a:gs pos="100000">
                  <a:schemeClr val="bg1"/>
                </a:gs>
              </a:gsLst>
              <a:lin ang="5400000" scaled="1"/>
            </a:gradFill>
          </a:ln>
        </p:spPr>
        <p:style>
          <a:lnRef idx="0">
            <a:scrgbClr r="0" g="0" b="0"/>
          </a:lnRef>
          <a:fillRef idx="0">
            <a:scrgbClr r="0" g="0" b="0"/>
          </a:fillRef>
          <a:effectRef idx="0">
            <a:scrgbClr r="0" g="0" b="0"/>
          </a:effectRef>
          <a:fontRef idx="minor">
            <a:schemeClr val="lt1"/>
          </a:fontRef>
        </p:style>
        <p:txBody>
          <a:bodyPr rtlCol="0" anchor="ctr"/>
          <a:lstStyle/>
          <a:p>
            <a:pPr algn="ctr"/>
            <a:r>
              <a:rPr lang="en-US" sz="4800" b="1" dirty="0">
                <a:latin typeface="Aptos" panose="020B0004020202020204" pitchFamily="34" charset="0"/>
              </a:rPr>
              <a:t>Tip 5</a:t>
            </a:r>
          </a:p>
        </p:txBody>
      </p:sp>
    </p:spTree>
    <p:extLst>
      <p:ext uri="{BB962C8B-B14F-4D97-AF65-F5344CB8AC3E}">
        <p14:creationId xmlns:p14="http://schemas.microsoft.com/office/powerpoint/2010/main" val="1931965321"/>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a:extLst>
              <a:ext uri="{FF2B5EF4-FFF2-40B4-BE49-F238E27FC236}">
                <a16:creationId xmlns:a16="http://schemas.microsoft.com/office/drawing/2014/main" id="{B8E7E27F-9189-C01B-CD7D-0E3DF2C864E3}"/>
              </a:ext>
            </a:extLst>
          </p:cNvPr>
          <p:cNvSpPr/>
          <p:nvPr/>
        </p:nvSpPr>
        <p:spPr>
          <a:xfrm>
            <a:off x="5704117" y="1681843"/>
            <a:ext cx="6487883" cy="3842656"/>
          </a:xfrm>
          <a:custGeom>
            <a:avLst/>
            <a:gdLst>
              <a:gd name="connsiteX0" fmla="*/ 0 w 7266214"/>
              <a:gd name="connsiteY0" fmla="*/ 0 h 4136572"/>
              <a:gd name="connsiteX1" fmla="*/ 7266214 w 7266214"/>
              <a:gd name="connsiteY1" fmla="*/ 0 h 4136572"/>
              <a:gd name="connsiteX2" fmla="*/ 7266214 w 7266214"/>
              <a:gd name="connsiteY2" fmla="*/ 4136572 h 4136572"/>
              <a:gd name="connsiteX3" fmla="*/ 0 w 7266214"/>
              <a:gd name="connsiteY3" fmla="*/ 4136572 h 4136572"/>
              <a:gd name="connsiteX4" fmla="*/ 0 w 7266214"/>
              <a:gd name="connsiteY4" fmla="*/ 0 h 4136572"/>
              <a:gd name="connsiteX0" fmla="*/ 1213757 w 7266214"/>
              <a:gd name="connsiteY0" fmla="*/ 5443 h 4136572"/>
              <a:gd name="connsiteX1" fmla="*/ 7266214 w 7266214"/>
              <a:gd name="connsiteY1" fmla="*/ 0 h 4136572"/>
              <a:gd name="connsiteX2" fmla="*/ 7266214 w 7266214"/>
              <a:gd name="connsiteY2" fmla="*/ 4136572 h 4136572"/>
              <a:gd name="connsiteX3" fmla="*/ 0 w 7266214"/>
              <a:gd name="connsiteY3" fmla="*/ 4136572 h 4136572"/>
              <a:gd name="connsiteX4" fmla="*/ 1213757 w 7266214"/>
              <a:gd name="connsiteY4" fmla="*/ 5443 h 4136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6214" h="4136572">
                <a:moveTo>
                  <a:pt x="1213757" y="5443"/>
                </a:moveTo>
                <a:lnTo>
                  <a:pt x="7266214" y="0"/>
                </a:lnTo>
                <a:lnTo>
                  <a:pt x="7266214" y="4136572"/>
                </a:lnTo>
                <a:lnTo>
                  <a:pt x="0" y="4136572"/>
                </a:lnTo>
                <a:lnTo>
                  <a:pt x="1213757" y="5443"/>
                </a:lnTo>
                <a:close/>
              </a:path>
            </a:pathLst>
          </a:custGeom>
          <a:blipFill dpi="0" rotWithShape="1">
            <a:blip r:embed="rId3"/>
            <a:srcRect/>
            <a:stretch>
              <a:fillRect/>
            </a:stretch>
          </a:blipFill>
          <a:ln>
            <a:noFill/>
          </a:ln>
          <a:effectLst>
            <a:outerShdw blurRad="50800" dist="1524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179566E-15B3-E9BF-C3FE-A5632BD32749}"/>
              </a:ext>
            </a:extLst>
          </p:cNvPr>
          <p:cNvSpPr/>
          <p:nvPr/>
        </p:nvSpPr>
        <p:spPr>
          <a:xfrm rot="673071">
            <a:off x="2275114" y="1099458"/>
            <a:ext cx="6221186" cy="1164771"/>
          </a:xfrm>
          <a:custGeom>
            <a:avLst/>
            <a:gdLst>
              <a:gd name="connsiteX0" fmla="*/ 0 w 6291943"/>
              <a:gd name="connsiteY0" fmla="*/ 0 h 1273628"/>
              <a:gd name="connsiteX1" fmla="*/ 6291943 w 6291943"/>
              <a:gd name="connsiteY1" fmla="*/ 0 h 1273628"/>
              <a:gd name="connsiteX2" fmla="*/ 6291943 w 6291943"/>
              <a:gd name="connsiteY2" fmla="*/ 1273628 h 1273628"/>
              <a:gd name="connsiteX3" fmla="*/ 0 w 6291943"/>
              <a:gd name="connsiteY3" fmla="*/ 1273628 h 1273628"/>
              <a:gd name="connsiteX4" fmla="*/ 0 w 6291943"/>
              <a:gd name="connsiteY4" fmla="*/ 0 h 1273628"/>
              <a:gd name="connsiteX0" fmla="*/ 0 w 6291943"/>
              <a:gd name="connsiteY0" fmla="*/ 0 h 1273628"/>
              <a:gd name="connsiteX1" fmla="*/ 6221186 w 6291943"/>
              <a:gd name="connsiteY1" fmla="*/ 435429 h 1273628"/>
              <a:gd name="connsiteX2" fmla="*/ 6291943 w 6291943"/>
              <a:gd name="connsiteY2" fmla="*/ 1273628 h 1273628"/>
              <a:gd name="connsiteX3" fmla="*/ 0 w 6291943"/>
              <a:gd name="connsiteY3" fmla="*/ 1273628 h 1273628"/>
              <a:gd name="connsiteX4" fmla="*/ 0 w 6291943"/>
              <a:gd name="connsiteY4" fmla="*/ 0 h 1273628"/>
              <a:gd name="connsiteX0" fmla="*/ 0 w 6221186"/>
              <a:gd name="connsiteY0" fmla="*/ 0 h 1273628"/>
              <a:gd name="connsiteX1" fmla="*/ 6221186 w 6221186"/>
              <a:gd name="connsiteY1" fmla="*/ 435429 h 1273628"/>
              <a:gd name="connsiteX2" fmla="*/ 6068785 w 6221186"/>
              <a:gd name="connsiteY2" fmla="*/ 1077685 h 1273628"/>
              <a:gd name="connsiteX3" fmla="*/ 0 w 6221186"/>
              <a:gd name="connsiteY3" fmla="*/ 1273628 h 1273628"/>
              <a:gd name="connsiteX4" fmla="*/ 0 w 6221186"/>
              <a:gd name="connsiteY4" fmla="*/ 0 h 1273628"/>
              <a:gd name="connsiteX0" fmla="*/ 0 w 6221186"/>
              <a:gd name="connsiteY0" fmla="*/ 0 h 1164771"/>
              <a:gd name="connsiteX1" fmla="*/ 6221186 w 6221186"/>
              <a:gd name="connsiteY1" fmla="*/ 435429 h 1164771"/>
              <a:gd name="connsiteX2" fmla="*/ 6068785 w 6221186"/>
              <a:gd name="connsiteY2" fmla="*/ 1077685 h 1164771"/>
              <a:gd name="connsiteX3" fmla="*/ 244929 w 6221186"/>
              <a:gd name="connsiteY3" fmla="*/ 1164771 h 1164771"/>
              <a:gd name="connsiteX4" fmla="*/ 0 w 6221186"/>
              <a:gd name="connsiteY4" fmla="*/ 0 h 1164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21186" h="1164771">
                <a:moveTo>
                  <a:pt x="0" y="0"/>
                </a:moveTo>
                <a:lnTo>
                  <a:pt x="6221186" y="435429"/>
                </a:lnTo>
                <a:lnTo>
                  <a:pt x="6068785" y="1077685"/>
                </a:lnTo>
                <a:lnTo>
                  <a:pt x="244929" y="1164771"/>
                </a:lnTo>
                <a:lnTo>
                  <a:pt x="0" y="0"/>
                </a:lnTo>
                <a:close/>
              </a:path>
            </a:pathLst>
          </a:custGeom>
          <a:solidFill>
            <a:srgbClr val="0C496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atin typeface="Aptos" panose="020B0004020202020204" pitchFamily="34" charset="0"/>
              </a:rPr>
              <a:t>You chose the best association!</a:t>
            </a:r>
          </a:p>
        </p:txBody>
      </p:sp>
      <p:sp>
        <p:nvSpPr>
          <p:cNvPr id="9" name="Rectangle 7">
            <a:extLst>
              <a:ext uri="{FF2B5EF4-FFF2-40B4-BE49-F238E27FC236}">
                <a16:creationId xmlns:a16="http://schemas.microsoft.com/office/drawing/2014/main" id="{1C6892B6-DFE0-2E67-AB69-A9E78D7ABC0B}"/>
              </a:ext>
            </a:extLst>
          </p:cNvPr>
          <p:cNvSpPr/>
          <p:nvPr/>
        </p:nvSpPr>
        <p:spPr>
          <a:xfrm rot="21327803">
            <a:off x="1750610" y="2483704"/>
            <a:ext cx="5823856" cy="1186718"/>
          </a:xfrm>
          <a:custGeom>
            <a:avLst/>
            <a:gdLst>
              <a:gd name="connsiteX0" fmla="*/ 0 w 6291943"/>
              <a:gd name="connsiteY0" fmla="*/ 0 h 1273628"/>
              <a:gd name="connsiteX1" fmla="*/ 6291943 w 6291943"/>
              <a:gd name="connsiteY1" fmla="*/ 0 h 1273628"/>
              <a:gd name="connsiteX2" fmla="*/ 6291943 w 6291943"/>
              <a:gd name="connsiteY2" fmla="*/ 1273628 h 1273628"/>
              <a:gd name="connsiteX3" fmla="*/ 0 w 6291943"/>
              <a:gd name="connsiteY3" fmla="*/ 1273628 h 1273628"/>
              <a:gd name="connsiteX4" fmla="*/ 0 w 6291943"/>
              <a:gd name="connsiteY4" fmla="*/ 0 h 1273628"/>
              <a:gd name="connsiteX0" fmla="*/ 0 w 6291943"/>
              <a:gd name="connsiteY0" fmla="*/ 0 h 1273628"/>
              <a:gd name="connsiteX1" fmla="*/ 6221186 w 6291943"/>
              <a:gd name="connsiteY1" fmla="*/ 435429 h 1273628"/>
              <a:gd name="connsiteX2" fmla="*/ 6291943 w 6291943"/>
              <a:gd name="connsiteY2" fmla="*/ 1273628 h 1273628"/>
              <a:gd name="connsiteX3" fmla="*/ 0 w 6291943"/>
              <a:gd name="connsiteY3" fmla="*/ 1273628 h 1273628"/>
              <a:gd name="connsiteX4" fmla="*/ 0 w 6291943"/>
              <a:gd name="connsiteY4" fmla="*/ 0 h 1273628"/>
              <a:gd name="connsiteX0" fmla="*/ 0 w 6221186"/>
              <a:gd name="connsiteY0" fmla="*/ 0 h 1273628"/>
              <a:gd name="connsiteX1" fmla="*/ 6221186 w 6221186"/>
              <a:gd name="connsiteY1" fmla="*/ 435429 h 1273628"/>
              <a:gd name="connsiteX2" fmla="*/ 6068785 w 6221186"/>
              <a:gd name="connsiteY2" fmla="*/ 1077685 h 1273628"/>
              <a:gd name="connsiteX3" fmla="*/ 0 w 6221186"/>
              <a:gd name="connsiteY3" fmla="*/ 1273628 h 1273628"/>
              <a:gd name="connsiteX4" fmla="*/ 0 w 6221186"/>
              <a:gd name="connsiteY4" fmla="*/ 0 h 1273628"/>
              <a:gd name="connsiteX0" fmla="*/ 0 w 6221186"/>
              <a:gd name="connsiteY0" fmla="*/ 0 h 1164771"/>
              <a:gd name="connsiteX1" fmla="*/ 6221186 w 6221186"/>
              <a:gd name="connsiteY1" fmla="*/ 435429 h 1164771"/>
              <a:gd name="connsiteX2" fmla="*/ 6068785 w 6221186"/>
              <a:gd name="connsiteY2" fmla="*/ 1077685 h 1164771"/>
              <a:gd name="connsiteX3" fmla="*/ 244929 w 6221186"/>
              <a:gd name="connsiteY3" fmla="*/ 1164771 h 1164771"/>
              <a:gd name="connsiteX4" fmla="*/ 0 w 6221186"/>
              <a:gd name="connsiteY4" fmla="*/ 0 h 1164771"/>
              <a:gd name="connsiteX0" fmla="*/ 162840 w 5976257"/>
              <a:gd name="connsiteY0" fmla="*/ 0 h 1186718"/>
              <a:gd name="connsiteX1" fmla="*/ 5976257 w 5976257"/>
              <a:gd name="connsiteY1" fmla="*/ 457376 h 1186718"/>
              <a:gd name="connsiteX2" fmla="*/ 5823856 w 5976257"/>
              <a:gd name="connsiteY2" fmla="*/ 1099632 h 1186718"/>
              <a:gd name="connsiteX3" fmla="*/ 0 w 5976257"/>
              <a:gd name="connsiteY3" fmla="*/ 1186718 h 1186718"/>
              <a:gd name="connsiteX4" fmla="*/ 162840 w 5976257"/>
              <a:gd name="connsiteY4" fmla="*/ 0 h 1186718"/>
              <a:gd name="connsiteX0" fmla="*/ 162840 w 5823856"/>
              <a:gd name="connsiteY0" fmla="*/ 0 h 1186718"/>
              <a:gd name="connsiteX1" fmla="*/ 5781207 w 5823856"/>
              <a:gd name="connsiteY1" fmla="*/ 544084 h 1186718"/>
              <a:gd name="connsiteX2" fmla="*/ 5823856 w 5823856"/>
              <a:gd name="connsiteY2" fmla="*/ 1099632 h 1186718"/>
              <a:gd name="connsiteX3" fmla="*/ 0 w 5823856"/>
              <a:gd name="connsiteY3" fmla="*/ 1186718 h 1186718"/>
              <a:gd name="connsiteX4" fmla="*/ 162840 w 5823856"/>
              <a:gd name="connsiteY4" fmla="*/ 0 h 1186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23856" h="1186718">
                <a:moveTo>
                  <a:pt x="162840" y="0"/>
                </a:moveTo>
                <a:lnTo>
                  <a:pt x="5781207" y="544084"/>
                </a:lnTo>
                <a:lnTo>
                  <a:pt x="5823856" y="1099632"/>
                </a:lnTo>
                <a:lnTo>
                  <a:pt x="0" y="1186718"/>
                </a:lnTo>
                <a:lnTo>
                  <a:pt x="162840" y="0"/>
                </a:lnTo>
                <a:close/>
              </a:path>
            </a:pathLst>
          </a:custGeom>
          <a:solidFill>
            <a:srgbClr val="F2682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atin typeface="Aptos" panose="020B0004020202020204" pitchFamily="34" charset="0"/>
              </a:rPr>
              <a:t>You made a great decision!</a:t>
            </a:r>
          </a:p>
        </p:txBody>
      </p:sp>
      <p:sp>
        <p:nvSpPr>
          <p:cNvPr id="10" name="Rectangle 7">
            <a:extLst>
              <a:ext uri="{FF2B5EF4-FFF2-40B4-BE49-F238E27FC236}">
                <a16:creationId xmlns:a16="http://schemas.microsoft.com/office/drawing/2014/main" id="{A8A4BC86-24B3-49CB-FE35-557ABBC9181E}"/>
              </a:ext>
            </a:extLst>
          </p:cNvPr>
          <p:cNvSpPr/>
          <p:nvPr/>
        </p:nvSpPr>
        <p:spPr>
          <a:xfrm rot="21070032">
            <a:off x="333269" y="4067434"/>
            <a:ext cx="9398857" cy="1457065"/>
          </a:xfrm>
          <a:custGeom>
            <a:avLst/>
            <a:gdLst>
              <a:gd name="connsiteX0" fmla="*/ 0 w 6291943"/>
              <a:gd name="connsiteY0" fmla="*/ 0 h 1273628"/>
              <a:gd name="connsiteX1" fmla="*/ 6291943 w 6291943"/>
              <a:gd name="connsiteY1" fmla="*/ 0 h 1273628"/>
              <a:gd name="connsiteX2" fmla="*/ 6291943 w 6291943"/>
              <a:gd name="connsiteY2" fmla="*/ 1273628 h 1273628"/>
              <a:gd name="connsiteX3" fmla="*/ 0 w 6291943"/>
              <a:gd name="connsiteY3" fmla="*/ 1273628 h 1273628"/>
              <a:gd name="connsiteX4" fmla="*/ 0 w 6291943"/>
              <a:gd name="connsiteY4" fmla="*/ 0 h 1273628"/>
              <a:gd name="connsiteX0" fmla="*/ 0 w 6291943"/>
              <a:gd name="connsiteY0" fmla="*/ 0 h 1273628"/>
              <a:gd name="connsiteX1" fmla="*/ 6221186 w 6291943"/>
              <a:gd name="connsiteY1" fmla="*/ 435429 h 1273628"/>
              <a:gd name="connsiteX2" fmla="*/ 6291943 w 6291943"/>
              <a:gd name="connsiteY2" fmla="*/ 1273628 h 1273628"/>
              <a:gd name="connsiteX3" fmla="*/ 0 w 6291943"/>
              <a:gd name="connsiteY3" fmla="*/ 1273628 h 1273628"/>
              <a:gd name="connsiteX4" fmla="*/ 0 w 6291943"/>
              <a:gd name="connsiteY4" fmla="*/ 0 h 1273628"/>
              <a:gd name="connsiteX0" fmla="*/ 0 w 6221186"/>
              <a:gd name="connsiteY0" fmla="*/ 0 h 1273628"/>
              <a:gd name="connsiteX1" fmla="*/ 6221186 w 6221186"/>
              <a:gd name="connsiteY1" fmla="*/ 435429 h 1273628"/>
              <a:gd name="connsiteX2" fmla="*/ 6068785 w 6221186"/>
              <a:gd name="connsiteY2" fmla="*/ 1077685 h 1273628"/>
              <a:gd name="connsiteX3" fmla="*/ 0 w 6221186"/>
              <a:gd name="connsiteY3" fmla="*/ 1273628 h 1273628"/>
              <a:gd name="connsiteX4" fmla="*/ 0 w 6221186"/>
              <a:gd name="connsiteY4" fmla="*/ 0 h 1273628"/>
              <a:gd name="connsiteX0" fmla="*/ 0 w 6221186"/>
              <a:gd name="connsiteY0" fmla="*/ 0 h 1164771"/>
              <a:gd name="connsiteX1" fmla="*/ 6221186 w 6221186"/>
              <a:gd name="connsiteY1" fmla="*/ 435429 h 1164771"/>
              <a:gd name="connsiteX2" fmla="*/ 6068785 w 6221186"/>
              <a:gd name="connsiteY2" fmla="*/ 1077685 h 1164771"/>
              <a:gd name="connsiteX3" fmla="*/ 244929 w 6221186"/>
              <a:gd name="connsiteY3" fmla="*/ 1164771 h 1164771"/>
              <a:gd name="connsiteX4" fmla="*/ 0 w 6221186"/>
              <a:gd name="connsiteY4" fmla="*/ 0 h 1164771"/>
              <a:gd name="connsiteX0" fmla="*/ 162840 w 5976257"/>
              <a:gd name="connsiteY0" fmla="*/ 0 h 1186718"/>
              <a:gd name="connsiteX1" fmla="*/ 5976257 w 5976257"/>
              <a:gd name="connsiteY1" fmla="*/ 457376 h 1186718"/>
              <a:gd name="connsiteX2" fmla="*/ 5823856 w 5976257"/>
              <a:gd name="connsiteY2" fmla="*/ 1099632 h 1186718"/>
              <a:gd name="connsiteX3" fmla="*/ 0 w 5976257"/>
              <a:gd name="connsiteY3" fmla="*/ 1186718 h 1186718"/>
              <a:gd name="connsiteX4" fmla="*/ 162840 w 5976257"/>
              <a:gd name="connsiteY4" fmla="*/ 0 h 1186718"/>
              <a:gd name="connsiteX0" fmla="*/ 162840 w 5823856"/>
              <a:gd name="connsiteY0" fmla="*/ 0 h 1186718"/>
              <a:gd name="connsiteX1" fmla="*/ 5781207 w 5823856"/>
              <a:gd name="connsiteY1" fmla="*/ 544084 h 1186718"/>
              <a:gd name="connsiteX2" fmla="*/ 5823856 w 5823856"/>
              <a:gd name="connsiteY2" fmla="*/ 1099632 h 1186718"/>
              <a:gd name="connsiteX3" fmla="*/ 0 w 5823856"/>
              <a:gd name="connsiteY3" fmla="*/ 1186718 h 1186718"/>
              <a:gd name="connsiteX4" fmla="*/ 162840 w 5823856"/>
              <a:gd name="connsiteY4" fmla="*/ 0 h 1186718"/>
              <a:gd name="connsiteX0" fmla="*/ 162840 w 6026281"/>
              <a:gd name="connsiteY0" fmla="*/ 0 h 1186718"/>
              <a:gd name="connsiteX1" fmla="*/ 6026281 w 6026281"/>
              <a:gd name="connsiteY1" fmla="*/ 264851 h 1186718"/>
              <a:gd name="connsiteX2" fmla="*/ 5823856 w 6026281"/>
              <a:gd name="connsiteY2" fmla="*/ 1099632 h 1186718"/>
              <a:gd name="connsiteX3" fmla="*/ 0 w 6026281"/>
              <a:gd name="connsiteY3" fmla="*/ 1186718 h 1186718"/>
              <a:gd name="connsiteX4" fmla="*/ 162840 w 6026281"/>
              <a:gd name="connsiteY4" fmla="*/ 0 h 1186718"/>
              <a:gd name="connsiteX0" fmla="*/ 112664 w 5976105"/>
              <a:gd name="connsiteY0" fmla="*/ 0 h 1099632"/>
              <a:gd name="connsiteX1" fmla="*/ 5976105 w 5976105"/>
              <a:gd name="connsiteY1" fmla="*/ 264851 h 1099632"/>
              <a:gd name="connsiteX2" fmla="*/ 5773680 w 5976105"/>
              <a:gd name="connsiteY2" fmla="*/ 1099632 h 1099632"/>
              <a:gd name="connsiteX3" fmla="*/ 0 w 5976105"/>
              <a:gd name="connsiteY3" fmla="*/ 676673 h 1099632"/>
              <a:gd name="connsiteX4" fmla="*/ 112664 w 5976105"/>
              <a:gd name="connsiteY4" fmla="*/ 0 h 1099632"/>
              <a:gd name="connsiteX0" fmla="*/ 209319 w 5976105"/>
              <a:gd name="connsiteY0" fmla="*/ 0 h 1152324"/>
              <a:gd name="connsiteX1" fmla="*/ 5976105 w 5976105"/>
              <a:gd name="connsiteY1" fmla="*/ 317543 h 1152324"/>
              <a:gd name="connsiteX2" fmla="*/ 5773680 w 5976105"/>
              <a:gd name="connsiteY2" fmla="*/ 1152324 h 1152324"/>
              <a:gd name="connsiteX3" fmla="*/ 0 w 5976105"/>
              <a:gd name="connsiteY3" fmla="*/ 729365 h 1152324"/>
              <a:gd name="connsiteX4" fmla="*/ 209319 w 5976105"/>
              <a:gd name="connsiteY4" fmla="*/ 0 h 1152324"/>
              <a:gd name="connsiteX0" fmla="*/ 85364 w 5852150"/>
              <a:gd name="connsiteY0" fmla="*/ 0 h 1152324"/>
              <a:gd name="connsiteX1" fmla="*/ 5852150 w 5852150"/>
              <a:gd name="connsiteY1" fmla="*/ 317543 h 1152324"/>
              <a:gd name="connsiteX2" fmla="*/ 5649725 w 5852150"/>
              <a:gd name="connsiteY2" fmla="*/ 1152324 h 1152324"/>
              <a:gd name="connsiteX3" fmla="*/ 0 w 5852150"/>
              <a:gd name="connsiteY3" fmla="*/ 915035 h 1152324"/>
              <a:gd name="connsiteX4" fmla="*/ 85364 w 5852150"/>
              <a:gd name="connsiteY4" fmla="*/ 0 h 1152324"/>
              <a:gd name="connsiteX0" fmla="*/ 95149 w 5852150"/>
              <a:gd name="connsiteY0" fmla="*/ 0 h 914183"/>
              <a:gd name="connsiteX1" fmla="*/ 5852150 w 5852150"/>
              <a:gd name="connsiteY1" fmla="*/ 79402 h 914183"/>
              <a:gd name="connsiteX2" fmla="*/ 5649725 w 5852150"/>
              <a:gd name="connsiteY2" fmla="*/ 914183 h 914183"/>
              <a:gd name="connsiteX3" fmla="*/ 0 w 5852150"/>
              <a:gd name="connsiteY3" fmla="*/ 676894 h 914183"/>
              <a:gd name="connsiteX4" fmla="*/ 95149 w 5852150"/>
              <a:gd name="connsiteY4" fmla="*/ 0 h 914183"/>
              <a:gd name="connsiteX0" fmla="*/ 95149 w 5861936"/>
              <a:gd name="connsiteY0" fmla="*/ 191030 h 1105213"/>
              <a:gd name="connsiteX1" fmla="*/ 5861936 w 5861936"/>
              <a:gd name="connsiteY1" fmla="*/ 0 h 1105213"/>
              <a:gd name="connsiteX2" fmla="*/ 5649725 w 5861936"/>
              <a:gd name="connsiteY2" fmla="*/ 1105213 h 1105213"/>
              <a:gd name="connsiteX3" fmla="*/ 0 w 5861936"/>
              <a:gd name="connsiteY3" fmla="*/ 867924 h 1105213"/>
              <a:gd name="connsiteX4" fmla="*/ 95149 w 5861936"/>
              <a:gd name="connsiteY4" fmla="*/ 191030 h 1105213"/>
              <a:gd name="connsiteX0" fmla="*/ 95149 w 5649725"/>
              <a:gd name="connsiteY0" fmla="*/ 0 h 914183"/>
              <a:gd name="connsiteX1" fmla="*/ 5565096 w 5649725"/>
              <a:gd name="connsiteY1" fmla="*/ 79401 h 914183"/>
              <a:gd name="connsiteX2" fmla="*/ 5649725 w 5649725"/>
              <a:gd name="connsiteY2" fmla="*/ 914183 h 914183"/>
              <a:gd name="connsiteX3" fmla="*/ 0 w 5649725"/>
              <a:gd name="connsiteY3" fmla="*/ 676894 h 914183"/>
              <a:gd name="connsiteX4" fmla="*/ 95149 w 5649725"/>
              <a:gd name="connsiteY4" fmla="*/ 0 h 914183"/>
              <a:gd name="connsiteX0" fmla="*/ 95149 w 5610581"/>
              <a:gd name="connsiteY0" fmla="*/ 0 h 780986"/>
              <a:gd name="connsiteX1" fmla="*/ 5565096 w 5610581"/>
              <a:gd name="connsiteY1" fmla="*/ 79401 h 780986"/>
              <a:gd name="connsiteX2" fmla="*/ 5610581 w 5610581"/>
              <a:gd name="connsiteY2" fmla="*/ 780986 h 780986"/>
              <a:gd name="connsiteX3" fmla="*/ 0 w 5610581"/>
              <a:gd name="connsiteY3" fmla="*/ 676894 h 780986"/>
              <a:gd name="connsiteX4" fmla="*/ 95149 w 5610581"/>
              <a:gd name="connsiteY4" fmla="*/ 0 h 780986"/>
              <a:gd name="connsiteX0" fmla="*/ 0 w 5515432"/>
              <a:gd name="connsiteY0" fmla="*/ 0 h 927144"/>
              <a:gd name="connsiteX1" fmla="*/ 5469947 w 5515432"/>
              <a:gd name="connsiteY1" fmla="*/ 79401 h 927144"/>
              <a:gd name="connsiteX2" fmla="*/ 5515432 w 5515432"/>
              <a:gd name="connsiteY2" fmla="*/ 780986 h 927144"/>
              <a:gd name="connsiteX3" fmla="*/ 45116 w 5515432"/>
              <a:gd name="connsiteY3" fmla="*/ 927144 h 927144"/>
              <a:gd name="connsiteX4" fmla="*/ 0 w 5515432"/>
              <a:gd name="connsiteY4" fmla="*/ 0 h 927144"/>
              <a:gd name="connsiteX0" fmla="*/ 0 w 5515432"/>
              <a:gd name="connsiteY0" fmla="*/ 0 h 971544"/>
              <a:gd name="connsiteX1" fmla="*/ 5469947 w 5515432"/>
              <a:gd name="connsiteY1" fmla="*/ 79401 h 971544"/>
              <a:gd name="connsiteX2" fmla="*/ 5515432 w 5515432"/>
              <a:gd name="connsiteY2" fmla="*/ 780986 h 971544"/>
              <a:gd name="connsiteX3" fmla="*/ 28806 w 5515432"/>
              <a:gd name="connsiteY3" fmla="*/ 971544 h 971544"/>
              <a:gd name="connsiteX4" fmla="*/ 0 w 5515432"/>
              <a:gd name="connsiteY4" fmla="*/ 0 h 971544"/>
              <a:gd name="connsiteX0" fmla="*/ 0 w 5632863"/>
              <a:gd name="connsiteY0" fmla="*/ 0 h 1080524"/>
              <a:gd name="connsiteX1" fmla="*/ 5587378 w 5632863"/>
              <a:gd name="connsiteY1" fmla="*/ 188381 h 1080524"/>
              <a:gd name="connsiteX2" fmla="*/ 5632863 w 5632863"/>
              <a:gd name="connsiteY2" fmla="*/ 889966 h 1080524"/>
              <a:gd name="connsiteX3" fmla="*/ 146237 w 5632863"/>
              <a:gd name="connsiteY3" fmla="*/ 1080524 h 1080524"/>
              <a:gd name="connsiteX4" fmla="*/ 0 w 5632863"/>
              <a:gd name="connsiteY4" fmla="*/ 0 h 10805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2863" h="1080524">
                <a:moveTo>
                  <a:pt x="0" y="0"/>
                </a:moveTo>
                <a:lnTo>
                  <a:pt x="5587378" y="188381"/>
                </a:lnTo>
                <a:lnTo>
                  <a:pt x="5632863" y="889966"/>
                </a:lnTo>
                <a:lnTo>
                  <a:pt x="146237" y="1080524"/>
                </a:lnTo>
                <a:lnTo>
                  <a:pt x="0" y="0"/>
                </a:lnTo>
                <a:close/>
              </a:path>
            </a:pathLst>
          </a:custGeom>
          <a:solidFill>
            <a:srgbClr val="0099C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latin typeface="Aptos" panose="020B0004020202020204" pitchFamily="34" charset="0"/>
              </a:rPr>
              <a:t>Tell others how they can make the same great decision!</a:t>
            </a:r>
          </a:p>
        </p:txBody>
      </p:sp>
    </p:spTree>
    <p:extLst>
      <p:ext uri="{BB962C8B-B14F-4D97-AF65-F5344CB8AC3E}">
        <p14:creationId xmlns:p14="http://schemas.microsoft.com/office/powerpoint/2010/main" val="666077982"/>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3EF26-5ECE-2DBA-3307-9BE871EE048A}"/>
              </a:ext>
            </a:extLst>
          </p:cNvPr>
          <p:cNvSpPr>
            <a:spLocks noGrp="1"/>
          </p:cNvSpPr>
          <p:nvPr>
            <p:ph type="ctrTitle"/>
          </p:nvPr>
        </p:nvSpPr>
        <p:spPr>
          <a:xfrm>
            <a:off x="1841836" y="2398484"/>
            <a:ext cx="9144000" cy="2387600"/>
          </a:xfrm>
        </p:spPr>
        <p:txBody>
          <a:bodyPr>
            <a:normAutofit fontScale="90000"/>
          </a:bodyPr>
          <a:lstStyle/>
          <a:p>
            <a:r>
              <a:rPr lang="en-US" dirty="0"/>
              <a:t>AMBA Supports the Colorado School and Public Employees Retirement Association Members</a:t>
            </a:r>
          </a:p>
        </p:txBody>
      </p:sp>
    </p:spTree>
    <p:extLst>
      <p:ext uri="{BB962C8B-B14F-4D97-AF65-F5344CB8AC3E}">
        <p14:creationId xmlns:p14="http://schemas.microsoft.com/office/powerpoint/2010/main" val="3264578077"/>
      </p:ext>
    </p:extLst>
  </p:cSld>
  <p:clrMapOvr>
    <a:masterClrMapping/>
  </p:clrMapOvr>
  <mc:AlternateContent xmlns:mc="http://schemas.openxmlformats.org/markup-compatibility/2006" xmlns:p14="http://schemas.microsoft.com/office/powerpoint/2010/main">
    <mc:Choice Requires="p14">
      <p:transition spd="slow" p14:dur="2750">
        <p14:glitter pattern="hexagon"/>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51B787A6A71C4428DF651FEAF095056" ma:contentTypeVersion="4" ma:contentTypeDescription="Create a new document." ma:contentTypeScope="" ma:versionID="82f7362796da058d0af897838b6218cf">
  <xsd:schema xmlns:xsd="http://www.w3.org/2001/XMLSchema" xmlns:xs="http://www.w3.org/2001/XMLSchema" xmlns:p="http://schemas.microsoft.com/office/2006/metadata/properties" xmlns:ns2="c3532aa1-c140-4c40-a6df-7b957e536adf" targetNamespace="http://schemas.microsoft.com/office/2006/metadata/properties" ma:root="true" ma:fieldsID="f7a596f1f62ea3df8b621b154c199552" ns2:_="">
    <xsd:import namespace="c3532aa1-c140-4c40-a6df-7b957e536adf"/>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532aa1-c140-4c40-a6df-7b957e536ad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F7FE35-B969-4FF4-9C58-509F734A69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532aa1-c140-4c40-a6df-7b957e536a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76FFCF-B3F2-42C4-8393-87F3237C09C9}">
  <ds:schemaRefs>
    <ds:schemaRef ds:uri="http://purl.org/dc/elements/1.1/"/>
    <ds:schemaRef ds:uri="http://purl.org/dc/dcmitype/"/>
    <ds:schemaRef ds:uri="http://purl.org/dc/terms/"/>
    <ds:schemaRef ds:uri="http://schemas.microsoft.com/office/2006/metadata/properties"/>
    <ds:schemaRef ds:uri="http://schemas.microsoft.com/office/2006/documentManagement/types"/>
    <ds:schemaRef ds:uri="c3532aa1-c140-4c40-a6df-7b957e536adf"/>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65BA93A-1296-4223-9658-FBCC4F277F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12479</TotalTime>
  <Words>2980</Words>
  <Application>Microsoft Office PowerPoint</Application>
  <PresentationFormat>Widescreen</PresentationFormat>
  <Paragraphs>217</Paragraphs>
  <Slides>23</Slides>
  <Notes>18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Aptos</vt:lpstr>
      <vt:lpstr>Arial</vt:lpstr>
      <vt:lpstr>Calibri</vt:lpstr>
      <vt:lpstr>Calibri Light</vt:lpstr>
      <vt:lpstr>Congenial</vt:lpstr>
      <vt:lpstr>Montserrat</vt:lpstr>
      <vt:lpstr>stag sans</vt:lpstr>
      <vt:lpstr>Work Sans</vt:lpstr>
      <vt:lpstr>Office Theme</vt:lpstr>
      <vt:lpstr>5 Tips for Recruiting New Members     CSPERA Issues Forum August 22, 2024</vt:lpstr>
      <vt:lpstr>AMBA has enrolled over 250,000 members in educator associations like CSPERA</vt:lpstr>
      <vt:lpstr>Each component of the Membership Cycle is key to Membership Growth</vt:lpstr>
      <vt:lpstr>PowerPoint Presentation</vt:lpstr>
      <vt:lpstr>PowerPoint Presentation</vt:lpstr>
      <vt:lpstr>PowerPoint Presentation</vt:lpstr>
      <vt:lpstr>Engagement leads to Renewal</vt:lpstr>
      <vt:lpstr>Three Keys to Solving the Member Retention Puzzle</vt:lpstr>
      <vt:lpstr>Top Trends We See Engaging New Members</vt:lpstr>
      <vt:lpstr>PowerPoint Presentation</vt:lpstr>
      <vt:lpstr>So What is the  Secret Sauce?</vt:lpstr>
      <vt:lpstr>Memorize your elevator pitch</vt:lpstr>
      <vt:lpstr>Memorize Your Elevator Pitch</vt:lpstr>
      <vt:lpstr>Crack the Gen X Code</vt:lpstr>
      <vt:lpstr>Crack the Gen X Code</vt:lpstr>
      <vt:lpstr>W.I.I.F.M.</vt:lpstr>
      <vt:lpstr>Cast a Lot of Lines in the Water</vt:lpstr>
      <vt:lpstr>Top Ten Reasons for a New Retiree to Join</vt:lpstr>
      <vt:lpstr>Ask, Ask Again</vt:lpstr>
      <vt:lpstr>It’s not you… it’s human nature.</vt:lpstr>
      <vt:lpstr>Be Proud and Loud!</vt:lpstr>
      <vt:lpstr>PowerPoint Presentation</vt:lpstr>
      <vt:lpstr>AMBA Supports the Colorado School and Public Employees Retirement Association Members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Champion</dc:creator>
  <cp:lastModifiedBy>Garrett Mowery</cp:lastModifiedBy>
  <cp:revision>41</cp:revision>
  <dcterms:created xsi:type="dcterms:W3CDTF">2023-07-13T15:43:09Z</dcterms:created>
  <dcterms:modified xsi:type="dcterms:W3CDTF">2024-08-19T18:34:30Z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0x010100F51B787A6A71C4428DF651FEAF095056</vt:lpwstr>
  </property>
</Properties>
</file>